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5"/>
  </p:notesMasterIdLst>
  <p:sldIdLst>
    <p:sldId id="256" r:id="rId3"/>
    <p:sldId id="262" r:id="rId4"/>
    <p:sldId id="263" r:id="rId5"/>
    <p:sldId id="264" r:id="rId6"/>
    <p:sldId id="260" r:id="rId7"/>
    <p:sldId id="293" r:id="rId8"/>
    <p:sldId id="268" r:id="rId9"/>
    <p:sldId id="269" r:id="rId10"/>
    <p:sldId id="270" r:id="rId11"/>
    <p:sldId id="844" r:id="rId12"/>
    <p:sldId id="845" r:id="rId13"/>
    <p:sldId id="846" r:id="rId14"/>
    <p:sldId id="847" r:id="rId15"/>
    <p:sldId id="848" r:id="rId16"/>
    <p:sldId id="849" r:id="rId17"/>
    <p:sldId id="850" r:id="rId18"/>
    <p:sldId id="342" r:id="rId19"/>
    <p:sldId id="343" r:id="rId20"/>
    <p:sldId id="344" r:id="rId21"/>
    <p:sldId id="272" r:id="rId22"/>
    <p:sldId id="271" r:id="rId23"/>
    <p:sldId id="273" r:id="rId24"/>
    <p:sldId id="274" r:id="rId25"/>
    <p:sldId id="275" r:id="rId26"/>
    <p:sldId id="276" r:id="rId27"/>
    <p:sldId id="277" r:id="rId28"/>
    <p:sldId id="278" r:id="rId29"/>
    <p:sldId id="279" r:id="rId30"/>
    <p:sldId id="295" r:id="rId31"/>
    <p:sldId id="280" r:id="rId32"/>
    <p:sldId id="281" r:id="rId33"/>
    <p:sldId id="294" r:id="rId34"/>
    <p:sldId id="282" r:id="rId35"/>
    <p:sldId id="296" r:id="rId36"/>
    <p:sldId id="284" r:id="rId37"/>
    <p:sldId id="285" r:id="rId38"/>
    <p:sldId id="283" r:id="rId39"/>
    <p:sldId id="286" r:id="rId40"/>
    <p:sldId id="978" r:id="rId41"/>
    <p:sldId id="297" r:id="rId42"/>
    <p:sldId id="287" r:id="rId43"/>
    <p:sldId id="288" r:id="rId44"/>
    <p:sldId id="289" r:id="rId45"/>
    <p:sldId id="309" r:id="rId46"/>
    <p:sldId id="290" r:id="rId47"/>
    <p:sldId id="298" r:id="rId48"/>
    <p:sldId id="299" r:id="rId49"/>
    <p:sldId id="300" r:id="rId50"/>
    <p:sldId id="301" r:id="rId51"/>
    <p:sldId id="303" r:id="rId52"/>
    <p:sldId id="302" r:id="rId53"/>
    <p:sldId id="508" r:id="rId54"/>
    <p:sldId id="304" r:id="rId55"/>
    <p:sldId id="510" r:id="rId56"/>
    <p:sldId id="513" r:id="rId57"/>
    <p:sldId id="305" r:id="rId58"/>
    <p:sldId id="514" r:id="rId59"/>
    <p:sldId id="307" r:id="rId60"/>
    <p:sldId id="306" r:id="rId61"/>
    <p:sldId id="308" r:id="rId62"/>
    <p:sldId id="310" r:id="rId63"/>
    <p:sldId id="291" r:id="rId64"/>
    <p:sldId id="292" r:id="rId65"/>
    <p:sldId id="311" r:id="rId66"/>
    <p:sldId id="312" r:id="rId67"/>
    <p:sldId id="313" r:id="rId68"/>
    <p:sldId id="314" r:id="rId69"/>
    <p:sldId id="315" r:id="rId70"/>
    <p:sldId id="316" r:id="rId71"/>
    <p:sldId id="317" r:id="rId72"/>
    <p:sldId id="318" r:id="rId73"/>
    <p:sldId id="319" r:id="rId74"/>
    <p:sldId id="457" r:id="rId75"/>
    <p:sldId id="378" r:id="rId76"/>
    <p:sldId id="416" r:id="rId77"/>
    <p:sldId id="460" r:id="rId78"/>
    <p:sldId id="458" r:id="rId79"/>
    <p:sldId id="459" r:id="rId80"/>
    <p:sldId id="549" r:id="rId81"/>
    <p:sldId id="320" r:id="rId82"/>
    <p:sldId id="321" r:id="rId83"/>
    <p:sldId id="322" r:id="rId84"/>
    <p:sldId id="323" r:id="rId85"/>
    <p:sldId id="324" r:id="rId86"/>
    <p:sldId id="325" r:id="rId87"/>
    <p:sldId id="327" r:id="rId88"/>
    <p:sldId id="328" r:id="rId89"/>
    <p:sldId id="329" r:id="rId90"/>
    <p:sldId id="330" r:id="rId91"/>
    <p:sldId id="642" r:id="rId92"/>
    <p:sldId id="258" r:id="rId93"/>
    <p:sldId id="641" r:id="rId94"/>
    <p:sldId id="830" r:id="rId95"/>
    <p:sldId id="643" r:id="rId96"/>
    <p:sldId id="831" r:id="rId97"/>
    <p:sldId id="646" r:id="rId98"/>
    <p:sldId id="647" r:id="rId99"/>
    <p:sldId id="655" r:id="rId100"/>
    <p:sldId id="656" r:id="rId101"/>
    <p:sldId id="657" r:id="rId102"/>
    <p:sldId id="658" r:id="rId103"/>
    <p:sldId id="659" r:id="rId104"/>
    <p:sldId id="660" r:id="rId105"/>
    <p:sldId id="661" r:id="rId106"/>
    <p:sldId id="259" r:id="rId107"/>
    <p:sldId id="832" r:id="rId108"/>
    <p:sldId id="662" r:id="rId109"/>
    <p:sldId id="833" r:id="rId110"/>
    <p:sldId id="261" r:id="rId111"/>
    <p:sldId id="834" r:id="rId112"/>
    <p:sldId id="664" r:id="rId113"/>
    <p:sldId id="667" r:id="rId114"/>
    <p:sldId id="668" r:id="rId115"/>
    <p:sldId id="331" r:id="rId116"/>
    <p:sldId id="332" r:id="rId117"/>
    <p:sldId id="333" r:id="rId118"/>
    <p:sldId id="823" r:id="rId119"/>
    <p:sldId id="824" r:id="rId120"/>
    <p:sldId id="826" r:id="rId121"/>
    <p:sldId id="825" r:id="rId122"/>
    <p:sldId id="827" r:id="rId123"/>
    <p:sldId id="828" r:id="rId124"/>
    <p:sldId id="829" r:id="rId125"/>
    <p:sldId id="835" r:id="rId126"/>
    <p:sldId id="836" r:id="rId127"/>
    <p:sldId id="837" r:id="rId128"/>
    <p:sldId id="838" r:id="rId129"/>
    <p:sldId id="839" r:id="rId130"/>
    <p:sldId id="840" r:id="rId131"/>
    <p:sldId id="841" r:id="rId132"/>
    <p:sldId id="842" r:id="rId133"/>
    <p:sldId id="843" r:id="rId13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8C927D88-9B27-4F6D-9882-332E12B61815}" type="datetimeFigureOut">
              <a:rPr lang="he-IL" smtClean="0"/>
              <a:t>י"ח/חשון/תשפ"ב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2841CB8-329F-4197-99F8-2FE2068A0204}" type="slidenum">
              <a:rPr lang="he-IL" smtClean="0"/>
              <a:t>‹#›</a:t>
            </a:fld>
            <a:endParaRPr lang="he-IL"/>
          </a:p>
        </p:txBody>
      </p:sp>
    </p:spTree>
    <p:extLst>
      <p:ext uri="{BB962C8B-B14F-4D97-AF65-F5344CB8AC3E}">
        <p14:creationId xmlns:p14="http://schemas.microsoft.com/office/powerpoint/2010/main" val="241102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https://www.datarobot.com/wiki/data-science/</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a:t>
            </a:fld>
            <a:endParaRPr lang="he-IL"/>
          </a:p>
        </p:txBody>
      </p:sp>
    </p:spTree>
    <p:extLst>
      <p:ext uri="{BB962C8B-B14F-4D97-AF65-F5344CB8AC3E}">
        <p14:creationId xmlns:p14="http://schemas.microsoft.com/office/powerpoint/2010/main" val="3511056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https://medium.com/analytics-vidhya/beginners-guide-to-object-detection-algorithms-6620fb31c375</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20</a:t>
            </a:fld>
            <a:endParaRPr lang="he-IL"/>
          </a:p>
        </p:txBody>
      </p:sp>
    </p:spTree>
    <p:extLst>
      <p:ext uri="{BB962C8B-B14F-4D97-AF65-F5344CB8AC3E}">
        <p14:creationId xmlns:p14="http://schemas.microsoft.com/office/powerpoint/2010/main" val="29788073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https://www.analyticsvidhya.com/blog/2021/05/topic-modelling-in-natural-language-processing/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119</a:t>
            </a:fld>
            <a:endParaRPr lang="he-IL"/>
          </a:p>
        </p:txBody>
      </p:sp>
    </p:spTree>
    <p:extLst>
      <p:ext uri="{BB962C8B-B14F-4D97-AF65-F5344CB8AC3E}">
        <p14:creationId xmlns:p14="http://schemas.microsoft.com/office/powerpoint/2010/main" val="22138179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https://www.analyticsvidhya.com/blog/2021/05/topic-modelling-in-natural-language-processing/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120</a:t>
            </a:fld>
            <a:endParaRPr lang="he-IL"/>
          </a:p>
        </p:txBody>
      </p:sp>
    </p:spTree>
    <p:extLst>
      <p:ext uri="{BB962C8B-B14F-4D97-AF65-F5344CB8AC3E}">
        <p14:creationId xmlns:p14="http://schemas.microsoft.com/office/powerpoint/2010/main" val="30400090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122</a:t>
            </a:fld>
            <a:endParaRPr lang="he-IL"/>
          </a:p>
        </p:txBody>
      </p:sp>
    </p:spTree>
    <p:extLst>
      <p:ext uri="{BB962C8B-B14F-4D97-AF65-F5344CB8AC3E}">
        <p14:creationId xmlns:p14="http://schemas.microsoft.com/office/powerpoint/2010/main" val="14530058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123</a:t>
            </a:fld>
            <a:endParaRPr lang="he-IL"/>
          </a:p>
        </p:txBody>
      </p:sp>
    </p:spTree>
    <p:extLst>
      <p:ext uri="{BB962C8B-B14F-4D97-AF65-F5344CB8AC3E}">
        <p14:creationId xmlns:p14="http://schemas.microsoft.com/office/powerpoint/2010/main" val="2585758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124</a:t>
            </a:fld>
            <a:endParaRPr lang="he-IL"/>
          </a:p>
        </p:txBody>
      </p:sp>
    </p:spTree>
    <p:extLst>
      <p:ext uri="{BB962C8B-B14F-4D97-AF65-F5344CB8AC3E}">
        <p14:creationId xmlns:p14="http://schemas.microsoft.com/office/powerpoint/2010/main" val="13212933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125</a:t>
            </a:fld>
            <a:endParaRPr lang="he-IL"/>
          </a:p>
        </p:txBody>
      </p:sp>
    </p:spTree>
    <p:extLst>
      <p:ext uri="{BB962C8B-B14F-4D97-AF65-F5344CB8AC3E}">
        <p14:creationId xmlns:p14="http://schemas.microsoft.com/office/powerpoint/2010/main" val="2933656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126</a:t>
            </a:fld>
            <a:endParaRPr lang="he-IL"/>
          </a:p>
        </p:txBody>
      </p:sp>
    </p:spTree>
    <p:extLst>
      <p:ext uri="{BB962C8B-B14F-4D97-AF65-F5344CB8AC3E}">
        <p14:creationId xmlns:p14="http://schemas.microsoft.com/office/powerpoint/2010/main" val="37131865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127</a:t>
            </a:fld>
            <a:endParaRPr lang="he-IL"/>
          </a:p>
        </p:txBody>
      </p:sp>
    </p:spTree>
    <p:extLst>
      <p:ext uri="{BB962C8B-B14F-4D97-AF65-F5344CB8AC3E}">
        <p14:creationId xmlns:p14="http://schemas.microsoft.com/office/powerpoint/2010/main" val="37528001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128</a:t>
            </a:fld>
            <a:endParaRPr lang="he-IL"/>
          </a:p>
        </p:txBody>
      </p:sp>
    </p:spTree>
    <p:extLst>
      <p:ext uri="{BB962C8B-B14F-4D97-AF65-F5344CB8AC3E}">
        <p14:creationId xmlns:p14="http://schemas.microsoft.com/office/powerpoint/2010/main" val="29597074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129</a:t>
            </a:fld>
            <a:endParaRPr lang="he-IL"/>
          </a:p>
        </p:txBody>
      </p:sp>
    </p:spTree>
    <p:extLst>
      <p:ext uri="{BB962C8B-B14F-4D97-AF65-F5344CB8AC3E}">
        <p14:creationId xmlns:p14="http://schemas.microsoft.com/office/powerpoint/2010/main" val="3907513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https://medium.com/analytics-vidhya/beginners-guide-to-object-detection-algorithms-6620fb31c375</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21</a:t>
            </a:fld>
            <a:endParaRPr lang="he-IL"/>
          </a:p>
        </p:txBody>
      </p:sp>
    </p:spTree>
    <p:extLst>
      <p:ext uri="{BB962C8B-B14F-4D97-AF65-F5344CB8AC3E}">
        <p14:creationId xmlns:p14="http://schemas.microsoft.com/office/powerpoint/2010/main" val="35162507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130</a:t>
            </a:fld>
            <a:endParaRPr lang="he-IL"/>
          </a:p>
        </p:txBody>
      </p:sp>
    </p:spTree>
    <p:extLst>
      <p:ext uri="{BB962C8B-B14F-4D97-AF65-F5344CB8AC3E}">
        <p14:creationId xmlns:p14="http://schemas.microsoft.com/office/powerpoint/2010/main" val="15678052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Optical Character Recognition</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131</a:t>
            </a:fld>
            <a:endParaRPr lang="he-IL"/>
          </a:p>
        </p:txBody>
      </p:sp>
    </p:spTree>
    <p:extLst>
      <p:ext uri="{BB962C8B-B14F-4D97-AF65-F5344CB8AC3E}">
        <p14:creationId xmlns:p14="http://schemas.microsoft.com/office/powerpoint/2010/main" val="5539341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Optical Character Recognition</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132</a:t>
            </a:fld>
            <a:endParaRPr lang="he-IL"/>
          </a:p>
        </p:txBody>
      </p:sp>
    </p:spTree>
    <p:extLst>
      <p:ext uri="{BB962C8B-B14F-4D97-AF65-F5344CB8AC3E}">
        <p14:creationId xmlns:p14="http://schemas.microsoft.com/office/powerpoint/2010/main" val="392577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https://medium.com/analytics-vidhya/beginners-guide-to-object-detection-algorithms-6620fb31c375</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22</a:t>
            </a:fld>
            <a:endParaRPr lang="he-IL"/>
          </a:p>
        </p:txBody>
      </p:sp>
    </p:spTree>
    <p:extLst>
      <p:ext uri="{BB962C8B-B14F-4D97-AF65-F5344CB8AC3E}">
        <p14:creationId xmlns:p14="http://schemas.microsoft.com/office/powerpoint/2010/main" val="3210677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https://medium.com/analytics-vidhya/beginners-guide-to-object-detection-algorithms-6620fb31c375</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23</a:t>
            </a:fld>
            <a:endParaRPr lang="he-IL"/>
          </a:p>
        </p:txBody>
      </p:sp>
    </p:spTree>
    <p:extLst>
      <p:ext uri="{BB962C8B-B14F-4D97-AF65-F5344CB8AC3E}">
        <p14:creationId xmlns:p14="http://schemas.microsoft.com/office/powerpoint/2010/main" val="2883892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https://www.pyimagesearch.com/2018/06/18/face-recognition-with-opencv-python-and-deep-learning/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24</a:t>
            </a:fld>
            <a:endParaRPr lang="he-IL"/>
          </a:p>
        </p:txBody>
      </p:sp>
    </p:spTree>
    <p:extLst>
      <p:ext uri="{BB962C8B-B14F-4D97-AF65-F5344CB8AC3E}">
        <p14:creationId xmlns:p14="http://schemas.microsoft.com/office/powerpoint/2010/main" val="1013794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https://www.pyimagesearch.com/2018/06/18/face-recognition-with-opencv-python-and-deep-learning/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25</a:t>
            </a:fld>
            <a:endParaRPr lang="he-IL"/>
          </a:p>
        </p:txBody>
      </p:sp>
    </p:spTree>
    <p:extLst>
      <p:ext uri="{BB962C8B-B14F-4D97-AF65-F5344CB8AC3E}">
        <p14:creationId xmlns:p14="http://schemas.microsoft.com/office/powerpoint/2010/main" val="3116296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https://www.pyimagesearch.com/2018/06/18/face-recognition-with-opencv-python-and-deep-learning/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26</a:t>
            </a:fld>
            <a:endParaRPr lang="he-IL"/>
          </a:p>
        </p:txBody>
      </p:sp>
    </p:spTree>
    <p:extLst>
      <p:ext uri="{BB962C8B-B14F-4D97-AF65-F5344CB8AC3E}">
        <p14:creationId xmlns:p14="http://schemas.microsoft.com/office/powerpoint/2010/main" val="4161366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https://www.pyimagesearch.com/2018/06/18/face-recognition-with-opencv-python-and-deep-learning/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27</a:t>
            </a:fld>
            <a:endParaRPr lang="he-IL"/>
          </a:p>
        </p:txBody>
      </p:sp>
    </p:spTree>
    <p:extLst>
      <p:ext uri="{BB962C8B-B14F-4D97-AF65-F5344CB8AC3E}">
        <p14:creationId xmlns:p14="http://schemas.microsoft.com/office/powerpoint/2010/main" val="427258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below helps us understand the difference better.</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28</a:t>
            </a:fld>
            <a:endParaRPr lang="he-IL"/>
          </a:p>
        </p:txBody>
      </p:sp>
    </p:spTree>
    <p:extLst>
      <p:ext uri="{BB962C8B-B14F-4D97-AF65-F5344CB8AC3E}">
        <p14:creationId xmlns:p14="http://schemas.microsoft.com/office/powerpoint/2010/main" val="1617037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below helps us understand the difference better.</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30</a:t>
            </a:fld>
            <a:endParaRPr lang="he-IL"/>
          </a:p>
        </p:txBody>
      </p:sp>
    </p:spTree>
    <p:extLst>
      <p:ext uri="{BB962C8B-B14F-4D97-AF65-F5344CB8AC3E}">
        <p14:creationId xmlns:p14="http://schemas.microsoft.com/office/powerpoint/2010/main" val="976003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https://ananya-banerjee.medium.com/different-computer-vision-tasks-b3b49bbae891</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a:t>
            </a:fld>
            <a:endParaRPr lang="he-IL"/>
          </a:p>
        </p:txBody>
      </p:sp>
    </p:spTree>
    <p:extLst>
      <p:ext uri="{BB962C8B-B14F-4D97-AF65-F5344CB8AC3E}">
        <p14:creationId xmlns:p14="http://schemas.microsoft.com/office/powerpoint/2010/main" val="1743779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below helps us understand the difference better.</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31</a:t>
            </a:fld>
            <a:endParaRPr lang="he-IL"/>
          </a:p>
        </p:txBody>
      </p:sp>
    </p:spTree>
    <p:extLst>
      <p:ext uri="{BB962C8B-B14F-4D97-AF65-F5344CB8AC3E}">
        <p14:creationId xmlns:p14="http://schemas.microsoft.com/office/powerpoint/2010/main" val="3408335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https://artint.info/html/ArtInt_138.html</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33</a:t>
            </a:fld>
            <a:endParaRPr lang="he-IL"/>
          </a:p>
        </p:txBody>
      </p:sp>
    </p:spTree>
    <p:extLst>
      <p:ext uri="{BB962C8B-B14F-4D97-AF65-F5344CB8AC3E}">
        <p14:creationId xmlns:p14="http://schemas.microsoft.com/office/powerpoint/2010/main" val="3899857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https://artint.info/html/ArtInt_138.html</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35</a:t>
            </a:fld>
            <a:endParaRPr lang="he-IL"/>
          </a:p>
        </p:txBody>
      </p:sp>
    </p:spTree>
    <p:extLst>
      <p:ext uri="{BB962C8B-B14F-4D97-AF65-F5344CB8AC3E}">
        <p14:creationId xmlns:p14="http://schemas.microsoft.com/office/powerpoint/2010/main" val="885122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https://planning.wiki/guide/whatis/aip</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36</a:t>
            </a:fld>
            <a:endParaRPr lang="he-IL"/>
          </a:p>
        </p:txBody>
      </p:sp>
    </p:spTree>
    <p:extLst>
      <p:ext uri="{BB962C8B-B14F-4D97-AF65-F5344CB8AC3E}">
        <p14:creationId xmlns:p14="http://schemas.microsoft.com/office/powerpoint/2010/main" val="45021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https://planning.wiki/guide/whatis/aip</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37</a:t>
            </a:fld>
            <a:endParaRPr lang="he-IL"/>
          </a:p>
        </p:txBody>
      </p:sp>
    </p:spTree>
    <p:extLst>
      <p:ext uri="{BB962C8B-B14F-4D97-AF65-F5344CB8AC3E}">
        <p14:creationId xmlns:p14="http://schemas.microsoft.com/office/powerpoint/2010/main" val="1060926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https://planning.wiki/guide/whatis/aip</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38</a:t>
            </a:fld>
            <a:endParaRPr lang="he-IL"/>
          </a:p>
        </p:txBody>
      </p:sp>
    </p:spTree>
    <p:extLst>
      <p:ext uri="{BB962C8B-B14F-4D97-AF65-F5344CB8AC3E}">
        <p14:creationId xmlns:p14="http://schemas.microsoft.com/office/powerpoint/2010/main" val="1520385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9F255E61-0206-481C-B346-7103F0BFBFA7}" type="slidenum">
              <a:rPr lang="en-US" smtClean="0"/>
              <a:pPr>
                <a:defRPr/>
              </a:pPr>
              <a:t>39</a:t>
            </a:fld>
            <a:endParaRPr lang="en-US"/>
          </a:p>
        </p:txBody>
      </p:sp>
    </p:spTree>
    <p:extLst>
      <p:ext uri="{BB962C8B-B14F-4D97-AF65-F5344CB8AC3E}">
        <p14:creationId xmlns:p14="http://schemas.microsoft.com/office/powerpoint/2010/main" val="3200023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41</a:t>
            </a:fld>
            <a:endParaRPr lang="he-IL"/>
          </a:p>
        </p:txBody>
      </p:sp>
    </p:spTree>
    <p:extLst>
      <p:ext uri="{BB962C8B-B14F-4D97-AF65-F5344CB8AC3E}">
        <p14:creationId xmlns:p14="http://schemas.microsoft.com/office/powerpoint/2010/main" val="1642222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42</a:t>
            </a:fld>
            <a:endParaRPr lang="he-IL"/>
          </a:p>
        </p:txBody>
      </p:sp>
    </p:spTree>
    <p:extLst>
      <p:ext uri="{BB962C8B-B14F-4D97-AF65-F5344CB8AC3E}">
        <p14:creationId xmlns:p14="http://schemas.microsoft.com/office/powerpoint/2010/main" val="248258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43</a:t>
            </a:fld>
            <a:endParaRPr lang="he-IL"/>
          </a:p>
        </p:txBody>
      </p:sp>
    </p:spTree>
    <p:extLst>
      <p:ext uri="{BB962C8B-B14F-4D97-AF65-F5344CB8AC3E}">
        <p14:creationId xmlns:p14="http://schemas.microsoft.com/office/powerpoint/2010/main" val="300962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https://medium.com/analytics-vidhya/beginners-guide-to-object-detection-algorithms-6620fb31c375</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a:t>
            </a:fld>
            <a:endParaRPr lang="he-IL"/>
          </a:p>
        </p:txBody>
      </p:sp>
    </p:spTree>
    <p:extLst>
      <p:ext uri="{BB962C8B-B14F-4D97-AF65-F5344CB8AC3E}">
        <p14:creationId xmlns:p14="http://schemas.microsoft.com/office/powerpoint/2010/main" val="709862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44</a:t>
            </a:fld>
            <a:endParaRPr lang="he-IL"/>
          </a:p>
        </p:txBody>
      </p:sp>
    </p:spTree>
    <p:extLst>
      <p:ext uri="{BB962C8B-B14F-4D97-AF65-F5344CB8AC3E}">
        <p14:creationId xmlns:p14="http://schemas.microsoft.com/office/powerpoint/2010/main" val="1177796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45</a:t>
            </a:fld>
            <a:endParaRPr lang="he-IL"/>
          </a:p>
        </p:txBody>
      </p:sp>
    </p:spTree>
    <p:extLst>
      <p:ext uri="{BB962C8B-B14F-4D97-AF65-F5344CB8AC3E}">
        <p14:creationId xmlns:p14="http://schemas.microsoft.com/office/powerpoint/2010/main" val="3094348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46</a:t>
            </a:fld>
            <a:endParaRPr lang="he-IL"/>
          </a:p>
        </p:txBody>
      </p:sp>
    </p:spTree>
    <p:extLst>
      <p:ext uri="{BB962C8B-B14F-4D97-AF65-F5344CB8AC3E}">
        <p14:creationId xmlns:p14="http://schemas.microsoft.com/office/powerpoint/2010/main" val="2922807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47</a:t>
            </a:fld>
            <a:endParaRPr lang="he-IL"/>
          </a:p>
        </p:txBody>
      </p:sp>
    </p:spTree>
    <p:extLst>
      <p:ext uri="{BB962C8B-B14F-4D97-AF65-F5344CB8AC3E}">
        <p14:creationId xmlns:p14="http://schemas.microsoft.com/office/powerpoint/2010/main" val="644098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Retrieving a paper or news article by its author’s name, examining patient records or finding usernames via given emails are all daily activities carried out using individuals’ names. </a:t>
            </a:r>
          </a:p>
          <a:p>
            <a:endParaRPr lang="en-US" dirty="0"/>
          </a:p>
          <a:p>
            <a:r>
              <a:rPr lang="en-US" dirty="0"/>
              <a:t>Moreover, the dependency on names for searching on the web is consistently growing. In 2004, 30% of search engine queries included personal names . </a:t>
            </a:r>
          </a:p>
          <a:p>
            <a:r>
              <a:rPr lang="en-US" dirty="0"/>
              <a:t>One decade later, one billion names were entered in the Google search engine every day [6]</a:t>
            </a:r>
          </a:p>
        </p:txBody>
      </p:sp>
      <p:sp>
        <p:nvSpPr>
          <p:cNvPr id="4" name="Slide Number Placeholder 3"/>
          <p:cNvSpPr>
            <a:spLocks noGrp="1"/>
          </p:cNvSpPr>
          <p:nvPr>
            <p:ph type="sldNum" sz="quarter" idx="5"/>
          </p:nvPr>
        </p:nvSpPr>
        <p:spPr/>
        <p:txBody>
          <a:bodyPr/>
          <a:lstStyle/>
          <a:p>
            <a:fld id="{C945BCBE-00AB-4481-AD72-36119B3F4889}" type="slidenum">
              <a:rPr lang="he-IL" smtClean="0"/>
              <a:t>48</a:t>
            </a:fld>
            <a:endParaRPr lang="he-IL"/>
          </a:p>
        </p:txBody>
      </p:sp>
    </p:spTree>
    <p:extLst>
      <p:ext uri="{BB962C8B-B14F-4D97-AF65-F5344CB8AC3E}">
        <p14:creationId xmlns:p14="http://schemas.microsoft.com/office/powerpoint/2010/main" val="3953183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49</a:t>
            </a:fld>
            <a:endParaRPr lang="he-IL"/>
          </a:p>
        </p:txBody>
      </p:sp>
    </p:spTree>
    <p:extLst>
      <p:ext uri="{BB962C8B-B14F-4D97-AF65-F5344CB8AC3E}">
        <p14:creationId xmlns:p14="http://schemas.microsoft.com/office/powerpoint/2010/main" val="2058968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50</a:t>
            </a:fld>
            <a:endParaRPr lang="he-IL"/>
          </a:p>
        </p:txBody>
      </p:sp>
    </p:spTree>
    <p:extLst>
      <p:ext uri="{BB962C8B-B14F-4D97-AF65-F5344CB8AC3E}">
        <p14:creationId xmlns:p14="http://schemas.microsoft.com/office/powerpoint/2010/main" val="1344234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51</a:t>
            </a:fld>
            <a:endParaRPr lang="he-IL"/>
          </a:p>
        </p:txBody>
      </p:sp>
    </p:spTree>
    <p:extLst>
      <p:ext uri="{BB962C8B-B14F-4D97-AF65-F5344CB8AC3E}">
        <p14:creationId xmlns:p14="http://schemas.microsoft.com/office/powerpoint/2010/main" val="1041378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Then, we developed a novel algorithm that can utilize the names existing in a graph to suggest similar names for a given name. We show that our general algorithm provides significantly superior results compared to other existing methods that focus on encoding or detection of specific patterns.</a:t>
            </a:r>
          </a:p>
        </p:txBody>
      </p:sp>
      <p:sp>
        <p:nvSpPr>
          <p:cNvPr id="4" name="Slide Number Placeholder 3"/>
          <p:cNvSpPr>
            <a:spLocks noGrp="1"/>
          </p:cNvSpPr>
          <p:nvPr>
            <p:ph type="sldNum" sz="quarter" idx="10"/>
          </p:nvPr>
        </p:nvSpPr>
        <p:spPr/>
        <p:txBody>
          <a:bodyPr/>
          <a:lstStyle/>
          <a:p>
            <a:fld id="{B3949F80-2515-4A39-A2E5-A11F52BC8993}" type="slidenum">
              <a:rPr lang="he-IL" smtClean="0"/>
              <a:pPr/>
              <a:t>52</a:t>
            </a:fld>
            <a:endParaRPr lang="he-IL"/>
          </a:p>
        </p:txBody>
      </p:sp>
    </p:spTree>
    <p:extLst>
      <p:ext uri="{BB962C8B-B14F-4D97-AF65-F5344CB8AC3E}">
        <p14:creationId xmlns:p14="http://schemas.microsoft.com/office/powerpoint/2010/main" val="2003662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53</a:t>
            </a:fld>
            <a:endParaRPr lang="he-IL"/>
          </a:p>
        </p:txBody>
      </p:sp>
    </p:spTree>
    <p:extLst>
      <p:ext uri="{BB962C8B-B14F-4D97-AF65-F5344CB8AC3E}">
        <p14:creationId xmlns:p14="http://schemas.microsoft.com/office/powerpoint/2010/main" val="1791190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https://medium.com/analytics-vidhya/beginners-guide-to-object-detection-algorithms-6620fb31c375</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9</a:t>
            </a:fld>
            <a:endParaRPr lang="he-IL"/>
          </a:p>
        </p:txBody>
      </p:sp>
    </p:spTree>
    <p:extLst>
      <p:ext uri="{BB962C8B-B14F-4D97-AF65-F5344CB8AC3E}">
        <p14:creationId xmlns:p14="http://schemas.microsoft.com/office/powerpoint/2010/main" val="2611155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Then, we developed a novel algorithm that can utilize the names existing in a graph to suggest similar names for a given name. We show that our general algorithm provides significantly superior results compared to other existing methods that focus on encoding or detection of specific patterns.</a:t>
            </a:r>
          </a:p>
        </p:txBody>
      </p:sp>
      <p:sp>
        <p:nvSpPr>
          <p:cNvPr id="4" name="Slide Number Placeholder 3"/>
          <p:cNvSpPr>
            <a:spLocks noGrp="1"/>
          </p:cNvSpPr>
          <p:nvPr>
            <p:ph type="sldNum" sz="quarter" idx="10"/>
          </p:nvPr>
        </p:nvSpPr>
        <p:spPr/>
        <p:txBody>
          <a:bodyPr/>
          <a:lstStyle/>
          <a:p>
            <a:fld id="{B3949F80-2515-4A39-A2E5-A11F52BC8993}" type="slidenum">
              <a:rPr lang="he-IL" smtClean="0"/>
              <a:pPr/>
              <a:t>54</a:t>
            </a:fld>
            <a:endParaRPr lang="he-IL"/>
          </a:p>
        </p:txBody>
      </p:sp>
    </p:spTree>
    <p:extLst>
      <p:ext uri="{BB962C8B-B14F-4D97-AF65-F5344CB8AC3E}">
        <p14:creationId xmlns:p14="http://schemas.microsoft.com/office/powerpoint/2010/main" val="1518915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Then, we developed a novel algorithm that can utilize the names existing in a graph to suggest similar names for a given name. We show that our general algorithm provides significantly superior results compared to other existing methods that focus on encoding or detection of specific patterns.</a:t>
            </a:r>
          </a:p>
        </p:txBody>
      </p:sp>
      <p:sp>
        <p:nvSpPr>
          <p:cNvPr id="4" name="Slide Number Placeholder 3"/>
          <p:cNvSpPr>
            <a:spLocks noGrp="1"/>
          </p:cNvSpPr>
          <p:nvPr>
            <p:ph type="sldNum" sz="quarter" idx="10"/>
          </p:nvPr>
        </p:nvSpPr>
        <p:spPr/>
        <p:txBody>
          <a:bodyPr/>
          <a:lstStyle/>
          <a:p>
            <a:fld id="{B3949F80-2515-4A39-A2E5-A11F52BC8993}" type="slidenum">
              <a:rPr lang="he-IL" smtClean="0"/>
              <a:pPr/>
              <a:t>55</a:t>
            </a:fld>
            <a:endParaRPr lang="he-IL"/>
          </a:p>
        </p:txBody>
      </p:sp>
    </p:spTree>
    <p:extLst>
      <p:ext uri="{BB962C8B-B14F-4D97-AF65-F5344CB8AC3E}">
        <p14:creationId xmlns:p14="http://schemas.microsoft.com/office/powerpoint/2010/main" val="2019932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56</a:t>
            </a:fld>
            <a:endParaRPr lang="he-IL"/>
          </a:p>
        </p:txBody>
      </p:sp>
    </p:spTree>
    <p:extLst>
      <p:ext uri="{BB962C8B-B14F-4D97-AF65-F5344CB8AC3E}">
        <p14:creationId xmlns:p14="http://schemas.microsoft.com/office/powerpoint/2010/main" val="3172292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Then, we developed a novel algorithm that can utilize the names existing in a graph to suggest similar names for a given name. We show that our general algorithm provides significantly superior results compared to other existing methods that focus on encoding or detection of specific patterns.</a:t>
            </a:r>
          </a:p>
        </p:txBody>
      </p:sp>
      <p:sp>
        <p:nvSpPr>
          <p:cNvPr id="4" name="Slide Number Placeholder 3"/>
          <p:cNvSpPr>
            <a:spLocks noGrp="1"/>
          </p:cNvSpPr>
          <p:nvPr>
            <p:ph type="sldNum" sz="quarter" idx="10"/>
          </p:nvPr>
        </p:nvSpPr>
        <p:spPr/>
        <p:txBody>
          <a:bodyPr/>
          <a:lstStyle/>
          <a:p>
            <a:fld id="{B3949F80-2515-4A39-A2E5-A11F52BC8993}" type="slidenum">
              <a:rPr lang="he-IL" smtClean="0"/>
              <a:pPr/>
              <a:t>57</a:t>
            </a:fld>
            <a:endParaRPr lang="he-IL"/>
          </a:p>
        </p:txBody>
      </p:sp>
    </p:spTree>
    <p:extLst>
      <p:ext uri="{BB962C8B-B14F-4D97-AF65-F5344CB8AC3E}">
        <p14:creationId xmlns:p14="http://schemas.microsoft.com/office/powerpoint/2010/main" val="216973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58</a:t>
            </a:fld>
            <a:endParaRPr lang="he-IL"/>
          </a:p>
        </p:txBody>
      </p:sp>
    </p:spTree>
    <p:extLst>
      <p:ext uri="{BB962C8B-B14F-4D97-AF65-F5344CB8AC3E}">
        <p14:creationId xmlns:p14="http://schemas.microsoft.com/office/powerpoint/2010/main" val="1966058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59</a:t>
            </a:fld>
            <a:endParaRPr lang="he-IL"/>
          </a:p>
        </p:txBody>
      </p:sp>
    </p:spTree>
    <p:extLst>
      <p:ext uri="{BB962C8B-B14F-4D97-AF65-F5344CB8AC3E}">
        <p14:creationId xmlns:p14="http://schemas.microsoft.com/office/powerpoint/2010/main" val="4109926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60</a:t>
            </a:fld>
            <a:endParaRPr lang="he-IL"/>
          </a:p>
        </p:txBody>
      </p:sp>
    </p:spTree>
    <p:extLst>
      <p:ext uri="{BB962C8B-B14F-4D97-AF65-F5344CB8AC3E}">
        <p14:creationId xmlns:p14="http://schemas.microsoft.com/office/powerpoint/2010/main" val="3823202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61</a:t>
            </a:fld>
            <a:endParaRPr lang="he-IL"/>
          </a:p>
        </p:txBody>
      </p:sp>
    </p:spTree>
    <p:extLst>
      <p:ext uri="{BB962C8B-B14F-4D97-AF65-F5344CB8AC3E}">
        <p14:creationId xmlns:p14="http://schemas.microsoft.com/office/powerpoint/2010/main" val="2176333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62</a:t>
            </a:fld>
            <a:endParaRPr lang="he-IL"/>
          </a:p>
        </p:txBody>
      </p:sp>
    </p:spTree>
    <p:extLst>
      <p:ext uri="{BB962C8B-B14F-4D97-AF65-F5344CB8AC3E}">
        <p14:creationId xmlns:p14="http://schemas.microsoft.com/office/powerpoint/2010/main" val="2662943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63</a:t>
            </a:fld>
            <a:endParaRPr lang="he-IL"/>
          </a:p>
        </p:txBody>
      </p:sp>
    </p:spTree>
    <p:extLst>
      <p:ext uri="{BB962C8B-B14F-4D97-AF65-F5344CB8AC3E}">
        <p14:creationId xmlns:p14="http://schemas.microsoft.com/office/powerpoint/2010/main" val="2171928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CEFEBDF7-15FA-4CE8-9627-7C8E460BD8ED}" type="slidenum">
              <a:rPr lang="en-US" smtClean="0"/>
              <a:t>11</a:t>
            </a:fld>
            <a:endParaRPr lang="en-US"/>
          </a:p>
        </p:txBody>
      </p:sp>
    </p:spTree>
    <p:extLst>
      <p:ext uri="{BB962C8B-B14F-4D97-AF65-F5344CB8AC3E}">
        <p14:creationId xmlns:p14="http://schemas.microsoft.com/office/powerpoint/2010/main" val="4122606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64</a:t>
            </a:fld>
            <a:endParaRPr lang="he-IL"/>
          </a:p>
        </p:txBody>
      </p:sp>
    </p:spTree>
    <p:extLst>
      <p:ext uri="{BB962C8B-B14F-4D97-AF65-F5344CB8AC3E}">
        <p14:creationId xmlns:p14="http://schemas.microsoft.com/office/powerpoint/2010/main" val="6169579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65</a:t>
            </a:fld>
            <a:endParaRPr lang="he-IL"/>
          </a:p>
        </p:txBody>
      </p:sp>
    </p:spTree>
    <p:extLst>
      <p:ext uri="{BB962C8B-B14F-4D97-AF65-F5344CB8AC3E}">
        <p14:creationId xmlns:p14="http://schemas.microsoft.com/office/powerpoint/2010/main" val="431039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66</a:t>
            </a:fld>
            <a:endParaRPr lang="he-IL"/>
          </a:p>
        </p:txBody>
      </p:sp>
    </p:spTree>
    <p:extLst>
      <p:ext uri="{BB962C8B-B14F-4D97-AF65-F5344CB8AC3E}">
        <p14:creationId xmlns:p14="http://schemas.microsoft.com/office/powerpoint/2010/main" val="579579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67</a:t>
            </a:fld>
            <a:endParaRPr lang="he-IL"/>
          </a:p>
        </p:txBody>
      </p:sp>
    </p:spTree>
    <p:extLst>
      <p:ext uri="{BB962C8B-B14F-4D97-AF65-F5344CB8AC3E}">
        <p14:creationId xmlns:p14="http://schemas.microsoft.com/office/powerpoint/2010/main" val="1205274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68</a:t>
            </a:fld>
            <a:endParaRPr lang="he-IL"/>
          </a:p>
        </p:txBody>
      </p:sp>
    </p:spTree>
    <p:extLst>
      <p:ext uri="{BB962C8B-B14F-4D97-AF65-F5344CB8AC3E}">
        <p14:creationId xmlns:p14="http://schemas.microsoft.com/office/powerpoint/2010/main" val="2294231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69</a:t>
            </a:fld>
            <a:endParaRPr lang="he-IL"/>
          </a:p>
        </p:txBody>
      </p:sp>
    </p:spTree>
    <p:extLst>
      <p:ext uri="{BB962C8B-B14F-4D97-AF65-F5344CB8AC3E}">
        <p14:creationId xmlns:p14="http://schemas.microsoft.com/office/powerpoint/2010/main" val="7793074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https://www.freecodecamp.org/news/an-introduction-to-part-of-speech-tagging-and-the-hidden-markov-model-953d45338f24/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70</a:t>
            </a:fld>
            <a:endParaRPr lang="he-IL"/>
          </a:p>
        </p:txBody>
      </p:sp>
    </p:spTree>
    <p:extLst>
      <p:ext uri="{BB962C8B-B14F-4D97-AF65-F5344CB8AC3E}">
        <p14:creationId xmlns:p14="http://schemas.microsoft.com/office/powerpoint/2010/main" val="1435001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71</a:t>
            </a:fld>
            <a:endParaRPr lang="he-IL"/>
          </a:p>
        </p:txBody>
      </p:sp>
    </p:spTree>
    <p:extLst>
      <p:ext uri="{BB962C8B-B14F-4D97-AF65-F5344CB8AC3E}">
        <p14:creationId xmlns:p14="http://schemas.microsoft.com/office/powerpoint/2010/main" val="33450861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https://www.freecodecamp.org/news/an-introduction-to-part-of-speech-tagging-and-the-hidden-markov-model-953d45338f24/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72</a:t>
            </a:fld>
            <a:endParaRPr lang="he-IL"/>
          </a:p>
        </p:txBody>
      </p:sp>
    </p:spTree>
    <p:extLst>
      <p:ext uri="{BB962C8B-B14F-4D97-AF65-F5344CB8AC3E}">
        <p14:creationId xmlns:p14="http://schemas.microsoft.com/office/powerpoint/2010/main" val="3989688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Every day, millions of people search for information online.</a:t>
            </a:r>
          </a:p>
          <a:p>
            <a:pPr algn="l" rtl="0"/>
            <a:r>
              <a:rPr lang="en-US" sz="1200" b="0" i="0" kern="1200" dirty="0">
                <a:solidFill>
                  <a:schemeClr val="tx1"/>
                </a:solidFill>
                <a:effectLst/>
                <a:latin typeface="+mn-lt"/>
                <a:ea typeface="+mn-ea"/>
                <a:cs typeface="+mn-cs"/>
              </a:rPr>
              <a:t>Market researchers search for products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related to their product or business [2]. Researchers reviewing the academic literature search for works</a:t>
            </a:r>
          </a:p>
          <a:p>
            <a:pPr algn="l" rtl="0"/>
            <a:r>
              <a:rPr lang="en-US" sz="1200" b="0" i="0" kern="1200" dirty="0">
                <a:solidFill>
                  <a:schemeClr val="tx1"/>
                </a:solidFill>
                <a:effectLst/>
                <a:latin typeface="+mn-lt"/>
                <a:ea typeface="+mn-ea"/>
                <a:cs typeface="+mn-cs"/>
              </a:rPr>
              <a:t>related to their current article [3]. Posts and comments that discuss a news item are retrieved from online</a:t>
            </a:r>
          </a:p>
          <a:p>
            <a:pPr algn="l" rtl="0"/>
            <a:r>
              <a:rPr lang="en-US" sz="1200" b="0" i="0" kern="1200" dirty="0">
                <a:solidFill>
                  <a:schemeClr val="tx1"/>
                </a:solidFill>
                <a:effectLst/>
                <a:latin typeface="+mn-lt"/>
                <a:ea typeface="+mn-ea"/>
                <a:cs typeface="+mn-cs"/>
              </a:rPr>
              <a:t>social media (OSM) for fake news detection [4]. </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many similar cases when additional information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related to a specific document is required. We will refer to such a document as a</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prototype</a:t>
            </a:r>
          </a:p>
          <a:p>
            <a:pPr algn="l" rtl="0"/>
            <a:r>
              <a:rPr lang="en-US" sz="1200" b="0" i="0" kern="1200" dirty="0">
                <a:solidFill>
                  <a:schemeClr val="tx1"/>
                </a:solidFill>
                <a:effectLst/>
                <a:latin typeface="+mn-lt"/>
                <a:ea typeface="+mn-ea"/>
                <a:cs typeface="+mn-cs"/>
              </a:rPr>
              <a:t>.</a:t>
            </a:r>
          </a:p>
          <a:p>
            <a:pPr algn="l" rtl="0"/>
            <a:endParaRPr lang="he-IL" dirty="0"/>
          </a:p>
        </p:txBody>
      </p:sp>
      <p:sp>
        <p:nvSpPr>
          <p:cNvPr id="4" name="Slide Number Placeholder 3"/>
          <p:cNvSpPr>
            <a:spLocks noGrp="1"/>
          </p:cNvSpPr>
          <p:nvPr>
            <p:ph type="sldNum" sz="quarter" idx="10"/>
          </p:nvPr>
        </p:nvSpPr>
        <p:spPr/>
        <p:txBody>
          <a:bodyPr/>
          <a:lstStyle/>
          <a:p>
            <a:fld id="{B3949F80-2515-4A39-A2E5-A11F52BC8993}" type="slidenum">
              <a:rPr lang="he-IL" smtClean="0"/>
              <a:pPr/>
              <a:t>74</a:t>
            </a:fld>
            <a:endParaRPr lang="he-IL"/>
          </a:p>
        </p:txBody>
      </p:sp>
    </p:spTree>
    <p:extLst>
      <p:ext uri="{BB962C8B-B14F-4D97-AF65-F5344CB8AC3E}">
        <p14:creationId xmlns:p14="http://schemas.microsoft.com/office/powerpoint/2010/main" val="370664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use square</a:t>
            </a:r>
            <a:r>
              <a:rPr lang="en-US" baseline="0" dirty="0"/>
              <a:t> error for the boxes and log likelihood for the classes, but here we simplify</a:t>
            </a:r>
          </a:p>
          <a:p>
            <a:endParaRPr lang="en-US" baseline="0" dirty="0"/>
          </a:p>
          <a:p>
            <a:r>
              <a:rPr lang="en-US" baseline="0" dirty="0"/>
              <a:t>The height and width are percentages (this way we can maintain relatively)</a:t>
            </a:r>
            <a:endParaRPr lang="en-US" dirty="0"/>
          </a:p>
        </p:txBody>
      </p:sp>
      <p:sp>
        <p:nvSpPr>
          <p:cNvPr id="4" name="Slide Number Placeholder 3"/>
          <p:cNvSpPr>
            <a:spLocks noGrp="1"/>
          </p:cNvSpPr>
          <p:nvPr>
            <p:ph type="sldNum" sz="quarter" idx="10"/>
          </p:nvPr>
        </p:nvSpPr>
        <p:spPr/>
        <p:txBody>
          <a:bodyPr/>
          <a:lstStyle/>
          <a:p>
            <a:fld id="{CEFEBDF7-15FA-4CE8-9627-7C8E460BD8ED}" type="slidenum">
              <a:rPr lang="en-US" smtClean="0"/>
              <a:t>16</a:t>
            </a:fld>
            <a:endParaRPr lang="en-US"/>
          </a:p>
        </p:txBody>
      </p:sp>
    </p:spTree>
    <p:extLst>
      <p:ext uri="{BB962C8B-B14F-4D97-AF65-F5344CB8AC3E}">
        <p14:creationId xmlns:p14="http://schemas.microsoft.com/office/powerpoint/2010/main" val="21398595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Retrieval methods that are based on document similarity assume access to the corpus being searched.</a:t>
            </a:r>
          </a:p>
          <a:p>
            <a:pPr algn="l" rtl="0"/>
            <a:r>
              <a:rPr lang="en-US" sz="1200" b="0" i="0" kern="1200" dirty="0">
                <a:solidFill>
                  <a:schemeClr val="tx1"/>
                </a:solidFill>
                <a:effectLst/>
                <a:latin typeface="+mn-lt"/>
                <a:ea typeface="+mn-ea"/>
                <a:cs typeface="+mn-cs"/>
              </a:rPr>
              <a:t>This assumption is valid for transparent search engines, where the repository and the algorithms are known to</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user. However, all the popular search engines, including general purpose search like Google, or platform</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specific, such as Twitter search, are opaque providing very little information about their repositories and</a:t>
            </a:r>
          </a:p>
          <a:p>
            <a:pPr algn="l" rtl="0"/>
            <a:r>
              <a:rPr lang="en-US" sz="1200" b="0" i="0" kern="1200" dirty="0">
                <a:solidFill>
                  <a:schemeClr val="tx1"/>
                </a:solidFill>
                <a:effectLst/>
                <a:latin typeface="+mn-lt"/>
                <a:ea typeface="+mn-ea"/>
                <a:cs typeface="+mn-cs"/>
              </a:rPr>
              <a:t>algorithms [9]. Other than Google’s image search, current search engines do not provide document-based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search services.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It is possible to</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manually formulate a search query from the document’s content [4]. But of course, manual query selection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does not scale. We can use the prototype document’s title to generate queries [14], or search for its URL if</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prototype is a web page [15].</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However, these approaches miss many relevant results</a:t>
            </a:r>
          </a:p>
          <a:p>
            <a:pPr algn="l" rtl="0"/>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3949F80-2515-4A39-A2E5-A11F52BC8993}" type="slidenum">
              <a:rPr lang="he-IL" smtClean="0"/>
              <a:pPr/>
              <a:t>75</a:t>
            </a:fld>
            <a:endParaRPr lang="he-IL"/>
          </a:p>
        </p:txBody>
      </p:sp>
    </p:spTree>
    <p:extLst>
      <p:ext uri="{BB962C8B-B14F-4D97-AF65-F5344CB8AC3E}">
        <p14:creationId xmlns:p14="http://schemas.microsoft.com/office/powerpoint/2010/main" val="7487614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3949F80-2515-4A39-A2E5-A11F52BC8993}" type="slidenum">
              <a:rPr lang="he-IL" smtClean="0"/>
              <a:pPr/>
              <a:t>76</a:t>
            </a:fld>
            <a:endParaRPr lang="he-IL"/>
          </a:p>
        </p:txBody>
      </p:sp>
    </p:spTree>
    <p:extLst>
      <p:ext uri="{BB962C8B-B14F-4D97-AF65-F5344CB8AC3E}">
        <p14:creationId xmlns:p14="http://schemas.microsoft.com/office/powerpoint/2010/main" val="2666758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3949F80-2515-4A39-A2E5-A11F52BC8993}" type="slidenum">
              <a:rPr lang="he-IL" smtClean="0"/>
              <a:pPr/>
              <a:t>77</a:t>
            </a:fld>
            <a:endParaRPr lang="he-IL"/>
          </a:p>
        </p:txBody>
      </p:sp>
    </p:spTree>
    <p:extLst>
      <p:ext uri="{BB962C8B-B14F-4D97-AF65-F5344CB8AC3E}">
        <p14:creationId xmlns:p14="http://schemas.microsoft.com/office/powerpoint/2010/main" val="3149884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MRE relies on semantic word embedding, also known as a low dimensional vector representation of words. Intuitively, the MRE quantifies the similarity between the words used in the prototype document and in a retrieved result.</a:t>
            </a:r>
          </a:p>
          <a:p>
            <a:pPr algn="l"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word embedding methods, such as </a:t>
            </a:r>
            <a:r>
              <a:rPr lang="en-US" dirty="0" err="1"/>
              <a:t>GloVe</a:t>
            </a:r>
            <a:r>
              <a:rPr lang="en-US" dirty="0"/>
              <a:t> [34], Word2Vec [35], </a:t>
            </a:r>
            <a:r>
              <a:rPr lang="en-US" dirty="0" err="1"/>
              <a:t>fastText</a:t>
            </a:r>
            <a:r>
              <a:rPr lang="en-US" dirty="0"/>
              <a:t> [36], etc. We can use any word embedding method, where words with a similar meaning are embedded close to each other. </a:t>
            </a:r>
          </a:p>
          <a:p>
            <a:pPr algn="l" rtl="0"/>
            <a:endParaRPr lang="en-US" dirty="0"/>
          </a:p>
        </p:txBody>
      </p:sp>
      <p:sp>
        <p:nvSpPr>
          <p:cNvPr id="4" name="Slide Number Placeholder 3"/>
          <p:cNvSpPr>
            <a:spLocks noGrp="1"/>
          </p:cNvSpPr>
          <p:nvPr>
            <p:ph type="sldNum" sz="quarter" idx="10"/>
          </p:nvPr>
        </p:nvSpPr>
        <p:spPr/>
        <p:txBody>
          <a:bodyPr/>
          <a:lstStyle/>
          <a:p>
            <a:fld id="{B3949F80-2515-4A39-A2E5-A11F52BC8993}" type="slidenum">
              <a:rPr lang="he-IL" smtClean="0"/>
              <a:pPr/>
              <a:t>78</a:t>
            </a:fld>
            <a:endParaRPr lang="he-IL"/>
          </a:p>
        </p:txBody>
      </p:sp>
    </p:spTree>
    <p:extLst>
      <p:ext uri="{BB962C8B-B14F-4D97-AF65-F5344CB8AC3E}">
        <p14:creationId xmlns:p14="http://schemas.microsoft.com/office/powerpoint/2010/main" val="209662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 MRE relies on semantic word embedding, also known as a low dimensional vector representation of words. Intuitively, the MRE quantifies the similarity between the words used in the prototype document and in a retrieved result.</a:t>
            </a:r>
          </a:p>
          <a:p>
            <a:pPr algn="l"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word embedding methods, such as </a:t>
            </a:r>
            <a:r>
              <a:rPr lang="en-US" dirty="0" err="1"/>
              <a:t>GloVe</a:t>
            </a:r>
            <a:r>
              <a:rPr lang="en-US" dirty="0"/>
              <a:t> [34], Word2Vec [35], </a:t>
            </a:r>
            <a:r>
              <a:rPr lang="en-US" dirty="0" err="1"/>
              <a:t>fastText</a:t>
            </a:r>
            <a:r>
              <a:rPr lang="en-US" dirty="0"/>
              <a:t> [36], etc. We can use any word embedding method, where words with a similar meaning are embedded close to each other. </a:t>
            </a:r>
          </a:p>
          <a:p>
            <a:pPr algn="l" rtl="0"/>
            <a:endParaRPr lang="en-US" dirty="0"/>
          </a:p>
        </p:txBody>
      </p:sp>
      <p:sp>
        <p:nvSpPr>
          <p:cNvPr id="4" name="Slide Number Placeholder 3"/>
          <p:cNvSpPr>
            <a:spLocks noGrp="1"/>
          </p:cNvSpPr>
          <p:nvPr>
            <p:ph type="sldNum" sz="quarter" idx="10"/>
          </p:nvPr>
        </p:nvSpPr>
        <p:spPr/>
        <p:txBody>
          <a:bodyPr/>
          <a:lstStyle/>
          <a:p>
            <a:fld id="{B3949F80-2515-4A39-A2E5-A11F52BC8993}" type="slidenum">
              <a:rPr lang="he-IL" smtClean="0"/>
              <a:pPr/>
              <a:t>79</a:t>
            </a:fld>
            <a:endParaRPr lang="he-IL"/>
          </a:p>
        </p:txBody>
      </p:sp>
    </p:spTree>
    <p:extLst>
      <p:ext uri="{BB962C8B-B14F-4D97-AF65-F5344CB8AC3E}">
        <p14:creationId xmlns:p14="http://schemas.microsoft.com/office/powerpoint/2010/main" val="1375568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80</a:t>
            </a:fld>
            <a:endParaRPr lang="he-IL"/>
          </a:p>
        </p:txBody>
      </p:sp>
    </p:spTree>
    <p:extLst>
      <p:ext uri="{BB962C8B-B14F-4D97-AF65-F5344CB8AC3E}">
        <p14:creationId xmlns:p14="http://schemas.microsoft.com/office/powerpoint/2010/main" val="18260008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https://www.freecodecamp.org/news/an-introduction-to-part-of-speech-tagging-and-the-hidden-markov-model-953d45338f24/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81</a:t>
            </a:fld>
            <a:endParaRPr lang="he-IL"/>
          </a:p>
        </p:txBody>
      </p:sp>
    </p:spTree>
    <p:extLst>
      <p:ext uri="{BB962C8B-B14F-4D97-AF65-F5344CB8AC3E}">
        <p14:creationId xmlns:p14="http://schemas.microsoft.com/office/powerpoint/2010/main" val="3515022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82</a:t>
            </a:fld>
            <a:endParaRPr lang="he-IL"/>
          </a:p>
        </p:txBody>
      </p:sp>
    </p:spTree>
    <p:extLst>
      <p:ext uri="{BB962C8B-B14F-4D97-AF65-F5344CB8AC3E}">
        <p14:creationId xmlns:p14="http://schemas.microsoft.com/office/powerpoint/2010/main" val="20427814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https://www.freecodecamp.org/news/an-introduction-to-part-of-speech-tagging-and-the-hidden-markov-model-953d45338f24/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83</a:t>
            </a:fld>
            <a:endParaRPr lang="he-IL"/>
          </a:p>
        </p:txBody>
      </p:sp>
    </p:spTree>
    <p:extLst>
      <p:ext uri="{BB962C8B-B14F-4D97-AF65-F5344CB8AC3E}">
        <p14:creationId xmlns:p14="http://schemas.microsoft.com/office/powerpoint/2010/main" val="21760495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https://www.freecodecamp.org/news/an-introduction-to-part-of-speech-tagging-and-the-hidden-markov-model-953d45338f24/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84</a:t>
            </a:fld>
            <a:endParaRPr lang="he-IL"/>
          </a:p>
        </p:txBody>
      </p:sp>
    </p:spTree>
    <p:extLst>
      <p:ext uri="{BB962C8B-B14F-4D97-AF65-F5344CB8AC3E}">
        <p14:creationId xmlns:p14="http://schemas.microsoft.com/office/powerpoint/2010/main" val="24636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very similar architecture can be used for image captioning, where the attention models are used to look at different parts of the image</a:t>
            </a:r>
            <a:endParaRPr lang="en-US" dirty="0"/>
          </a:p>
          <a:p>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17</a:t>
            </a:fld>
            <a:endParaRPr lang="en-US"/>
          </a:p>
        </p:txBody>
      </p:sp>
    </p:spTree>
    <p:extLst>
      <p:ext uri="{BB962C8B-B14F-4D97-AF65-F5344CB8AC3E}">
        <p14:creationId xmlns:p14="http://schemas.microsoft.com/office/powerpoint/2010/main" val="4889247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https://www.avenga.com/magazine/natural-language-processing-application-areas/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85</a:t>
            </a:fld>
            <a:endParaRPr lang="he-IL"/>
          </a:p>
        </p:txBody>
      </p:sp>
    </p:spTree>
    <p:extLst>
      <p:ext uri="{BB962C8B-B14F-4D97-AF65-F5344CB8AC3E}">
        <p14:creationId xmlns:p14="http://schemas.microsoft.com/office/powerpoint/2010/main" val="34478081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https://www.freecodecamp.org/news/an-introduction-to-part-of-speech-tagging-and-the-hidden-markov-model-953d45338f24/</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86</a:t>
            </a:fld>
            <a:endParaRPr lang="he-IL"/>
          </a:p>
        </p:txBody>
      </p:sp>
    </p:spTree>
    <p:extLst>
      <p:ext uri="{BB962C8B-B14F-4D97-AF65-F5344CB8AC3E}">
        <p14:creationId xmlns:p14="http://schemas.microsoft.com/office/powerpoint/2010/main" val="4202341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https://www.machinecurve.com/index.php/2020/12/21/easy-question-answering-with-machine-learning-and-huggingface-transformers/</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87</a:t>
            </a:fld>
            <a:endParaRPr lang="he-IL"/>
          </a:p>
        </p:txBody>
      </p:sp>
    </p:spTree>
    <p:extLst>
      <p:ext uri="{BB962C8B-B14F-4D97-AF65-F5344CB8AC3E}">
        <p14:creationId xmlns:p14="http://schemas.microsoft.com/office/powerpoint/2010/main" val="19225920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https://www.analyticsvidhya.com/blog/2021/05/topic-modelling-in-natural-language-processing/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88</a:t>
            </a:fld>
            <a:endParaRPr lang="he-IL"/>
          </a:p>
        </p:txBody>
      </p:sp>
    </p:spTree>
    <p:extLst>
      <p:ext uri="{BB962C8B-B14F-4D97-AF65-F5344CB8AC3E}">
        <p14:creationId xmlns:p14="http://schemas.microsoft.com/office/powerpoint/2010/main" val="37392194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https://www.analyticsvidhya.com/blog/2021/05/topic-modelling-in-natural-language-processing/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89</a:t>
            </a:fld>
            <a:endParaRPr lang="he-IL"/>
          </a:p>
        </p:txBody>
      </p:sp>
    </p:spTree>
    <p:extLst>
      <p:ext uri="{BB962C8B-B14F-4D97-AF65-F5344CB8AC3E}">
        <p14:creationId xmlns:p14="http://schemas.microsoft.com/office/powerpoint/2010/main" val="12788620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Here, we demonstrated a use case of a targeted data collection from a specific population. </a:t>
            </a:r>
          </a:p>
          <a:p>
            <a:pPr algn="l" rtl="0"/>
            <a:r>
              <a:rPr lang="en-US" dirty="0"/>
              <a:t>In this case, healthcare professionals during the COVID-19 pandemic.  </a:t>
            </a:r>
          </a:p>
          <a:p>
            <a:pPr algn="l" rtl="0"/>
            <a:endParaRPr lang="en-US" dirty="0"/>
          </a:p>
          <a:p>
            <a:pPr algn="l" rtl="0"/>
            <a:r>
              <a:rPr lang="en-US" dirty="0"/>
              <a:t>https://www.agilitypr.com/pr-news/public-relations/3-critical-pr-skills-that-all-healthcare-professionals-must-have-today/</a:t>
            </a:r>
            <a:endParaRPr lang="he-IL" dirty="0"/>
          </a:p>
          <a:p>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0964021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https://www.ruralhealthinfo.org/rural-monitor/healthcare-professionals-mental-health/</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9366544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effectLst/>
                <a:latin typeface="Arial" panose="020B0604020202020204" pitchFamily="34" charset="0"/>
              </a:rPr>
              <a:t>Methodological Aspects-</a:t>
            </a:r>
          </a:p>
          <a:p>
            <a:pPr algn="l" rtl="0"/>
            <a:r>
              <a:rPr lang="en-US" b="0" i="0" dirty="0">
                <a:effectLst/>
                <a:latin typeface="Arial" panose="020B0604020202020204" pitchFamily="34" charset="0"/>
              </a:rPr>
              <a:t>	Reported case number prediction</a:t>
            </a:r>
          </a:p>
          <a:p>
            <a:pPr algn="l" rtl="0"/>
            <a:r>
              <a:rPr lang="en-US" b="0" i="0" dirty="0">
                <a:effectLst/>
                <a:latin typeface="Arial" panose="020B0604020202020204" pitchFamily="34" charset="0"/>
              </a:rPr>
              <a:t>	Analysis of online discourse, sentiment and general dynamics</a:t>
            </a:r>
          </a:p>
          <a:p>
            <a:pPr algn="l" rtl="0"/>
            <a:r>
              <a:rPr lang="en-US" b="0" i="0" dirty="0">
                <a:effectLst/>
                <a:latin typeface="Arial" panose="020B0604020202020204" pitchFamily="34" charset="0"/>
              </a:rPr>
              <a:t>		All of these [3,  25, 26, 27, 28, 29, 30, 31, 32] studies used posts published in the early stages of the pandemic, unlike our work</a:t>
            </a:r>
          </a:p>
          <a:p>
            <a:pPr algn="l" rtl="0"/>
            <a:r>
              <a:rPr lang="en-US" b="0" i="0" dirty="0">
                <a:effectLst/>
                <a:latin typeface="Arial" panose="020B0604020202020204" pitchFamily="34" charset="0"/>
              </a:rPr>
              <a:t>		which analyses a single year with comparison in the emotional dimension with the year before the pandemic</a:t>
            </a:r>
          </a:p>
          <a:p>
            <a:pPr algn="l" rtl="0"/>
            <a:r>
              <a:rPr lang="en-US" b="0" i="0" dirty="0">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	Most studies collected posts using predefined keywords or hashtags [28, 30, 31] – our classifiers assisted in collecting posts much more specific to the healthcare 		professional population</a:t>
            </a:r>
          </a:p>
          <a:p>
            <a:pPr algn="l" rtl="0"/>
            <a:r>
              <a:rPr lang="en-US" b="0" i="0" dirty="0">
                <a:effectLst/>
                <a:latin typeface="Arial" panose="020B0604020202020204" pitchFamily="34" charset="0"/>
              </a:rPr>
              <a:t>	Only a few studies focus on HCPs [8, 29] – could be explained by the difficulties in identifying HCPs as a study population</a:t>
            </a:r>
          </a:p>
          <a:p>
            <a:pPr algn="l" rtl="0"/>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6EC7B7-1A61-461A-B526-32B7404AC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1538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6EC7B7-1A61-461A-B526-32B7404AC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8184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Two of our teammates who are healthcare experts defined a list of general medical professions and specializations recognized by the American Board of Medical Specialties (Figure 1.1).</a:t>
            </a:r>
          </a:p>
          <a:p>
            <a:pPr algn="l" rtl="0"/>
            <a:r>
              <a:rPr lang="en-US" sz="1200" b="0" i="0" kern="1200" dirty="0">
                <a:solidFill>
                  <a:schemeClr val="tx1"/>
                </a:solidFill>
                <a:effectLst/>
                <a:latin typeface="+mn-lt"/>
                <a:ea typeface="+mn-ea"/>
                <a:cs typeface="+mn-cs"/>
              </a:rPr>
              <a:t>Second, a list of points of interest (POI) types, such as unions, conferences, and journals, were defined (Step 1). </a:t>
            </a:r>
          </a:p>
          <a:p>
            <a:pPr algn="l" rtl="0"/>
            <a:r>
              <a:rPr lang="en-US" sz="1200" b="0" i="0" kern="1200" dirty="0">
                <a:solidFill>
                  <a:schemeClr val="tx1"/>
                </a:solidFill>
                <a:effectLst/>
                <a:latin typeface="+mn-lt"/>
                <a:ea typeface="+mn-ea"/>
                <a:cs typeface="+mn-cs"/>
              </a:rPr>
              <a:t>In addition, we added countries and regions related to English speakers. </a:t>
            </a:r>
          </a:p>
          <a:p>
            <a:pPr algn="l" rtl="0"/>
            <a:r>
              <a:rPr lang="en-US" sz="1200" b="0" i="0" kern="1200" dirty="0">
                <a:solidFill>
                  <a:schemeClr val="tx1"/>
                </a:solidFill>
                <a:effectLst/>
                <a:latin typeface="+mn-lt"/>
                <a:ea typeface="+mn-ea"/>
                <a:cs typeface="+mn-cs"/>
              </a:rPr>
              <a:t>We created short keyword queries by taking one keyword from each list, for example, immunology journal or family medicine England (Step 2).</a:t>
            </a:r>
          </a:p>
          <a:p>
            <a:pPr algn="l" rtl="0"/>
            <a:r>
              <a:rPr lang="en-US" sz="1200" b="0" i="0" kern="1200" dirty="0">
                <a:solidFill>
                  <a:schemeClr val="tx1"/>
                </a:solidFill>
                <a:effectLst/>
                <a:latin typeface="+mn-lt"/>
                <a:ea typeface="+mn-ea"/>
                <a:cs typeface="+mn-cs"/>
              </a:rPr>
              <a:t>We used the Twitter search engine to collect accounts matching the short keyword queries (Step 3). </a:t>
            </a:r>
          </a:p>
          <a:p>
            <a:pPr algn="l" rtl="0"/>
            <a:r>
              <a:rPr lang="en-US" sz="1200" b="0" i="0" kern="1200" dirty="0">
                <a:solidFill>
                  <a:schemeClr val="tx1"/>
                </a:solidFill>
                <a:effectLst/>
                <a:latin typeface="+mn-lt"/>
                <a:ea typeface="+mn-ea"/>
                <a:cs typeface="+mn-cs"/>
              </a:rPr>
              <a:t>The results were manually inspected to identify accounts managed by facilities, organizations, and venues related to healthcare. </a:t>
            </a:r>
          </a:p>
          <a:p>
            <a:pPr algn="l" rtl="0"/>
            <a:r>
              <a:rPr lang="en-US" sz="1200" b="0" i="0" kern="1200" dirty="0">
                <a:solidFill>
                  <a:schemeClr val="tx1"/>
                </a:solidFill>
                <a:effectLst/>
                <a:latin typeface="+mn-lt"/>
                <a:ea typeface="+mn-ea"/>
                <a:cs typeface="+mn-cs"/>
              </a:rPr>
              <a:t>The resulting 563 accounts which are were divided into four groups of medical professions and the fifth group of general healthcare interest. </a:t>
            </a:r>
          </a:p>
          <a:p>
            <a:pPr algn="l" rtl="0"/>
            <a:r>
              <a:rPr lang="en-US" sz="1200" b="0" i="0" kern="1200" dirty="0">
                <a:solidFill>
                  <a:schemeClr val="tx1"/>
                </a:solidFill>
                <a:effectLst/>
                <a:latin typeface="+mn-lt"/>
                <a:ea typeface="+mn-ea"/>
                <a:cs typeface="+mn-cs"/>
              </a:rPr>
              <a:t>We removed from this list 41 POIs that are likely to be followed by non-HCP.</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POIs prioritizing those that follow multiple POIs. </a:t>
            </a:r>
          </a:p>
          <a:p>
            <a:pPr algn="l" rtl="0"/>
            <a:r>
              <a:rPr lang="en-US" sz="1200" b="0" i="0" kern="1200" dirty="0">
                <a:solidFill>
                  <a:schemeClr val="tx1"/>
                </a:solidFill>
                <a:effectLst/>
                <a:latin typeface="+mn-lt"/>
                <a:ea typeface="+mn-ea"/>
                <a:cs typeface="+mn-cs"/>
              </a:rPr>
              <a:t>Twitter accounts collected in this manner include private accounts, and accounts managed by organizations, for example, official accounts of medical centers in the U.S. </a:t>
            </a:r>
          </a:p>
          <a:p>
            <a:pPr algn="l" rtl="0"/>
            <a:r>
              <a:rPr lang="en-US" sz="1200" b="0" i="0" kern="1200" dirty="0">
                <a:solidFill>
                  <a:schemeClr val="tx1"/>
                </a:solidFill>
                <a:effectLst/>
                <a:latin typeface="+mn-lt"/>
                <a:ea typeface="+mn-ea"/>
                <a:cs typeface="+mn-cs"/>
              </a:rPr>
              <a:t>There are also many non-HCP accounts, for example, patients, reporters, or academic scholars.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a:t>
            </a:r>
            <a:r>
              <a:rPr lang="en-US" sz="1200" b="0" i="0" kern="1200" dirty="0" err="1">
                <a:solidFill>
                  <a:schemeClr val="tx1"/>
                </a:solidFill>
                <a:effectLst/>
                <a:latin typeface="+mn-lt"/>
                <a:ea typeface="+mn-ea"/>
                <a:cs typeface="+mn-cs"/>
              </a:rPr>
              <a:t>POIsprioritizing</a:t>
            </a:r>
            <a:r>
              <a:rPr lang="en-US" sz="1200" b="0" i="0" kern="1200" dirty="0">
                <a:solidFill>
                  <a:schemeClr val="tx1"/>
                </a:solidFill>
                <a:effectLst/>
                <a:latin typeface="+mn-lt"/>
                <a:ea typeface="+mn-ea"/>
                <a:cs typeface="+mn-cs"/>
              </a:rPr>
              <a:t> those that follow multiple POIs. Twitter accounts collected in this </a:t>
            </a:r>
            <a:r>
              <a:rPr lang="en-US" sz="1200" b="0" i="0" kern="1200" dirty="0" err="1">
                <a:solidFill>
                  <a:schemeClr val="tx1"/>
                </a:solidFill>
                <a:effectLst/>
                <a:latin typeface="+mn-lt"/>
                <a:ea typeface="+mn-ea"/>
                <a:cs typeface="+mn-cs"/>
              </a:rPr>
              <a:t>mannerinclude</a:t>
            </a:r>
            <a:r>
              <a:rPr lang="en-US" sz="1200" b="0" i="0" kern="1200" dirty="0">
                <a:solidFill>
                  <a:schemeClr val="tx1"/>
                </a:solidFill>
                <a:effectLst/>
                <a:latin typeface="+mn-lt"/>
                <a:ea typeface="+mn-ea"/>
                <a:cs typeface="+mn-cs"/>
              </a:rPr>
              <a:t> private accounts, and accounts managed by organizations, for example, </a:t>
            </a:r>
            <a:r>
              <a:rPr lang="en-US" sz="1200" b="0" i="0" kern="1200" dirty="0" err="1">
                <a:solidFill>
                  <a:schemeClr val="tx1"/>
                </a:solidFill>
                <a:effectLst/>
                <a:latin typeface="+mn-lt"/>
                <a:ea typeface="+mn-ea"/>
                <a:cs typeface="+mn-cs"/>
              </a:rPr>
              <a:t>officialaccounts</a:t>
            </a:r>
            <a:r>
              <a:rPr lang="en-US" sz="1200" b="0" i="0" kern="1200" dirty="0">
                <a:solidFill>
                  <a:schemeClr val="tx1"/>
                </a:solidFill>
                <a:effectLst/>
                <a:latin typeface="+mn-lt"/>
                <a:ea typeface="+mn-ea"/>
                <a:cs typeface="+mn-cs"/>
              </a:rPr>
              <a:t> of medical centers in the U.S. There are also many non-HCP accounts, </a:t>
            </a:r>
            <a:r>
              <a:rPr lang="en-US" sz="1200" b="0" i="0" kern="1200" dirty="0" err="1">
                <a:solidFill>
                  <a:schemeClr val="tx1"/>
                </a:solidFill>
                <a:effectLst/>
                <a:latin typeface="+mn-lt"/>
                <a:ea typeface="+mn-ea"/>
                <a:cs typeface="+mn-cs"/>
              </a:rPr>
              <a:t>forexample</a:t>
            </a:r>
            <a:r>
              <a:rPr lang="en-US" sz="1200" b="0" i="0" kern="1200" dirty="0">
                <a:solidFill>
                  <a:schemeClr val="tx1"/>
                </a:solidFill>
                <a:effectLst/>
                <a:latin typeface="+mn-lt"/>
                <a:ea typeface="+mn-ea"/>
                <a:cs typeface="+mn-cs"/>
              </a:rPr>
              <a:t>, patients, reporters, or academic scholars.</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95</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88162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ones…</a:t>
            </a:r>
          </a:p>
        </p:txBody>
      </p:sp>
      <p:sp>
        <p:nvSpPr>
          <p:cNvPr id="4" name="Slide Number Placeholder 3"/>
          <p:cNvSpPr>
            <a:spLocks noGrp="1"/>
          </p:cNvSpPr>
          <p:nvPr>
            <p:ph type="sldNum" sz="quarter" idx="10"/>
          </p:nvPr>
        </p:nvSpPr>
        <p:spPr/>
        <p:txBody>
          <a:bodyPr/>
          <a:lstStyle/>
          <a:p>
            <a:fld id="{0B61C059-39B6-454D-BFC9-0D139CBF834E}" type="slidenum">
              <a:rPr lang="en-US" smtClean="0"/>
              <a:t>18</a:t>
            </a:fld>
            <a:endParaRPr lang="en-US"/>
          </a:p>
        </p:txBody>
      </p:sp>
    </p:spTree>
    <p:extLst>
      <p:ext uri="{BB962C8B-B14F-4D97-AF65-F5344CB8AC3E}">
        <p14:creationId xmlns:p14="http://schemas.microsoft.com/office/powerpoint/2010/main" val="20789514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Two of our teammates who are healthcare experts defined a list of general medical professions and specializations recognized by the American Board of Medical Specialties (as can be seen in Table 3 List 1).</a:t>
            </a:r>
          </a:p>
          <a:p>
            <a:pPr algn="l" rtl="0"/>
            <a:r>
              <a:rPr lang="en-US" sz="1200" b="0" i="0" kern="1200" dirty="0">
                <a:solidFill>
                  <a:schemeClr val="tx1"/>
                </a:solidFill>
                <a:effectLst/>
                <a:latin typeface="+mn-lt"/>
                <a:ea typeface="+mn-ea"/>
                <a:cs typeface="+mn-cs"/>
              </a:rPr>
              <a:t>Second, a list of points of interest (POI) types, such as unions, conferences, and journals, were defined (see List 2). </a:t>
            </a:r>
          </a:p>
          <a:p>
            <a:pPr algn="l" rtl="0"/>
            <a:r>
              <a:rPr lang="en-US" sz="1200" b="0" i="0" kern="1200" dirty="0">
                <a:solidFill>
                  <a:schemeClr val="tx1"/>
                </a:solidFill>
                <a:effectLst/>
                <a:latin typeface="+mn-lt"/>
                <a:ea typeface="+mn-ea"/>
                <a:cs typeface="+mn-cs"/>
              </a:rPr>
              <a:t>In addition, we added countries and regions related to English speakers. </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96</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337415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Two of our teammates who are healthcare experts defined a list of general medical professions and specializations recognized by the American Board of Medical Specialties (Figure 1.1).</a:t>
            </a:r>
          </a:p>
          <a:p>
            <a:pPr algn="l" rtl="0"/>
            <a:r>
              <a:rPr lang="en-US" sz="1200" b="0" i="0" kern="1200" dirty="0">
                <a:solidFill>
                  <a:schemeClr val="tx1"/>
                </a:solidFill>
                <a:effectLst/>
                <a:latin typeface="+mn-lt"/>
                <a:ea typeface="+mn-ea"/>
                <a:cs typeface="+mn-cs"/>
              </a:rPr>
              <a:t>Second, a list of points of interest (POI) types, such as unions, conferences, and journals, were defined (Step 1). </a:t>
            </a:r>
          </a:p>
          <a:p>
            <a:pPr algn="l" rtl="0"/>
            <a:r>
              <a:rPr lang="en-US" sz="1200" b="0" i="0" kern="1200" dirty="0">
                <a:solidFill>
                  <a:schemeClr val="tx1"/>
                </a:solidFill>
                <a:effectLst/>
                <a:latin typeface="+mn-lt"/>
                <a:ea typeface="+mn-ea"/>
                <a:cs typeface="+mn-cs"/>
              </a:rPr>
              <a:t>In addition, we added countries and regions related to English speakers. </a:t>
            </a:r>
          </a:p>
          <a:p>
            <a:pPr algn="l" rtl="0"/>
            <a:r>
              <a:rPr lang="en-US" sz="1200" b="0" i="0" kern="1200" dirty="0">
                <a:solidFill>
                  <a:schemeClr val="tx1"/>
                </a:solidFill>
                <a:effectLst/>
                <a:latin typeface="+mn-lt"/>
                <a:ea typeface="+mn-ea"/>
                <a:cs typeface="+mn-cs"/>
              </a:rPr>
              <a:t>We created short keyword queries by taking one keyword from each list, for example, immunology journal or family medicine England (Step 2).</a:t>
            </a:r>
          </a:p>
          <a:p>
            <a:pPr algn="l" rtl="0"/>
            <a:r>
              <a:rPr lang="en-US" sz="1200" b="0" i="0" kern="1200" dirty="0">
                <a:solidFill>
                  <a:schemeClr val="tx1"/>
                </a:solidFill>
                <a:effectLst/>
                <a:latin typeface="+mn-lt"/>
                <a:ea typeface="+mn-ea"/>
                <a:cs typeface="+mn-cs"/>
              </a:rPr>
              <a:t>We used the Twitter search engine to collect accounts matching the short keyword queries (Step 3). </a:t>
            </a:r>
          </a:p>
          <a:p>
            <a:pPr algn="l" rtl="0"/>
            <a:r>
              <a:rPr lang="en-US" sz="1200" b="0" i="0" kern="1200" dirty="0">
                <a:solidFill>
                  <a:schemeClr val="tx1"/>
                </a:solidFill>
                <a:effectLst/>
                <a:latin typeface="+mn-lt"/>
                <a:ea typeface="+mn-ea"/>
                <a:cs typeface="+mn-cs"/>
              </a:rPr>
              <a:t>The results were manually inspected to identify accounts managed by facilities, organizations, and venues related to healthcare. </a:t>
            </a:r>
          </a:p>
          <a:p>
            <a:pPr algn="l" rtl="0"/>
            <a:r>
              <a:rPr lang="en-US" sz="1200" b="0" i="0" kern="1200" dirty="0">
                <a:solidFill>
                  <a:schemeClr val="tx1"/>
                </a:solidFill>
                <a:effectLst/>
                <a:latin typeface="+mn-lt"/>
                <a:ea typeface="+mn-ea"/>
                <a:cs typeface="+mn-cs"/>
              </a:rPr>
              <a:t>The resulting 563 accounts which are were divided into four groups of medical professions and the fifth group of general healthcare interest. </a:t>
            </a:r>
          </a:p>
          <a:p>
            <a:pPr algn="l" rtl="0"/>
            <a:r>
              <a:rPr lang="en-US" sz="1200" b="0" i="0" kern="1200" dirty="0">
                <a:solidFill>
                  <a:schemeClr val="tx1"/>
                </a:solidFill>
                <a:effectLst/>
                <a:latin typeface="+mn-lt"/>
                <a:ea typeface="+mn-ea"/>
                <a:cs typeface="+mn-cs"/>
              </a:rPr>
              <a:t>We removed from this list 41 POIs that are likely to be followed by non-HCP.</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POIs prioritizing those that follow multiple POIs. </a:t>
            </a:r>
          </a:p>
          <a:p>
            <a:pPr algn="l" rtl="0"/>
            <a:r>
              <a:rPr lang="en-US" sz="1200" b="0" i="0" kern="1200" dirty="0">
                <a:solidFill>
                  <a:schemeClr val="tx1"/>
                </a:solidFill>
                <a:effectLst/>
                <a:latin typeface="+mn-lt"/>
                <a:ea typeface="+mn-ea"/>
                <a:cs typeface="+mn-cs"/>
              </a:rPr>
              <a:t>Twitter accounts collected in this manner include private accounts, and accounts managed by organizations, for example, official accounts of medical centers in the U.S. </a:t>
            </a:r>
          </a:p>
          <a:p>
            <a:pPr algn="l" rtl="0"/>
            <a:r>
              <a:rPr lang="en-US" sz="1200" b="0" i="0" kern="1200" dirty="0">
                <a:solidFill>
                  <a:schemeClr val="tx1"/>
                </a:solidFill>
                <a:effectLst/>
                <a:latin typeface="+mn-lt"/>
                <a:ea typeface="+mn-ea"/>
                <a:cs typeface="+mn-cs"/>
              </a:rPr>
              <a:t>There are also many non-HCP accounts, for example, patients, reporters, or academic scholars.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a:t>
            </a:r>
            <a:r>
              <a:rPr lang="en-US" sz="1200" b="0" i="0" kern="1200" dirty="0" err="1">
                <a:solidFill>
                  <a:schemeClr val="tx1"/>
                </a:solidFill>
                <a:effectLst/>
                <a:latin typeface="+mn-lt"/>
                <a:ea typeface="+mn-ea"/>
                <a:cs typeface="+mn-cs"/>
              </a:rPr>
              <a:t>POIsprioritizing</a:t>
            </a:r>
            <a:r>
              <a:rPr lang="en-US" sz="1200" b="0" i="0" kern="1200" dirty="0">
                <a:solidFill>
                  <a:schemeClr val="tx1"/>
                </a:solidFill>
                <a:effectLst/>
                <a:latin typeface="+mn-lt"/>
                <a:ea typeface="+mn-ea"/>
                <a:cs typeface="+mn-cs"/>
              </a:rPr>
              <a:t> those that follow multiple POIs. Twitter accounts collected in this </a:t>
            </a:r>
            <a:r>
              <a:rPr lang="en-US" sz="1200" b="0" i="0" kern="1200" dirty="0" err="1">
                <a:solidFill>
                  <a:schemeClr val="tx1"/>
                </a:solidFill>
                <a:effectLst/>
                <a:latin typeface="+mn-lt"/>
                <a:ea typeface="+mn-ea"/>
                <a:cs typeface="+mn-cs"/>
              </a:rPr>
              <a:t>mannerinclude</a:t>
            </a:r>
            <a:r>
              <a:rPr lang="en-US" sz="1200" b="0" i="0" kern="1200" dirty="0">
                <a:solidFill>
                  <a:schemeClr val="tx1"/>
                </a:solidFill>
                <a:effectLst/>
                <a:latin typeface="+mn-lt"/>
                <a:ea typeface="+mn-ea"/>
                <a:cs typeface="+mn-cs"/>
              </a:rPr>
              <a:t> private accounts, and accounts managed by organizations, for example, </a:t>
            </a:r>
            <a:r>
              <a:rPr lang="en-US" sz="1200" b="0" i="0" kern="1200" dirty="0" err="1">
                <a:solidFill>
                  <a:schemeClr val="tx1"/>
                </a:solidFill>
                <a:effectLst/>
                <a:latin typeface="+mn-lt"/>
                <a:ea typeface="+mn-ea"/>
                <a:cs typeface="+mn-cs"/>
              </a:rPr>
              <a:t>officialaccounts</a:t>
            </a:r>
            <a:r>
              <a:rPr lang="en-US" sz="1200" b="0" i="0" kern="1200" dirty="0">
                <a:solidFill>
                  <a:schemeClr val="tx1"/>
                </a:solidFill>
                <a:effectLst/>
                <a:latin typeface="+mn-lt"/>
                <a:ea typeface="+mn-ea"/>
                <a:cs typeface="+mn-cs"/>
              </a:rPr>
              <a:t> of medical centers in the U.S. There are also many non-HCP accounts, </a:t>
            </a:r>
            <a:r>
              <a:rPr lang="en-US" sz="1200" b="0" i="0" kern="1200" dirty="0" err="1">
                <a:solidFill>
                  <a:schemeClr val="tx1"/>
                </a:solidFill>
                <a:effectLst/>
                <a:latin typeface="+mn-lt"/>
                <a:ea typeface="+mn-ea"/>
                <a:cs typeface="+mn-cs"/>
              </a:rPr>
              <a:t>forexample</a:t>
            </a:r>
            <a:r>
              <a:rPr lang="en-US" sz="1200" b="0" i="0" kern="1200" dirty="0">
                <a:solidFill>
                  <a:schemeClr val="tx1"/>
                </a:solidFill>
                <a:effectLst/>
                <a:latin typeface="+mn-lt"/>
                <a:ea typeface="+mn-ea"/>
                <a:cs typeface="+mn-cs"/>
              </a:rPr>
              <a:t>, patients, reporters, or academic scholars.</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5706997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6EC7B7-1A61-461A-B526-32B7404AC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7836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We used the Twitter search engine to collect accounts matching the short keyword queries (Step 3). </a:t>
            </a:r>
          </a:p>
          <a:p>
            <a:pPr algn="l" rtl="0"/>
            <a:r>
              <a:rPr lang="en-US" sz="1200" b="0" i="0" kern="1200" dirty="0">
                <a:solidFill>
                  <a:schemeClr val="tx1"/>
                </a:solidFill>
                <a:effectLst/>
                <a:latin typeface="+mn-lt"/>
                <a:ea typeface="+mn-ea"/>
                <a:cs typeface="+mn-cs"/>
              </a:rPr>
              <a:t>The results were manually inspected to identify accounts managed by facilities, organizations, and venues related to healthcare. </a:t>
            </a:r>
          </a:p>
          <a:p>
            <a:pPr algn="l" rtl="0"/>
            <a:r>
              <a:rPr lang="en-US" sz="1200" b="0" i="0" kern="1200" dirty="0">
                <a:solidFill>
                  <a:schemeClr val="tx1"/>
                </a:solidFill>
                <a:effectLst/>
                <a:latin typeface="+mn-lt"/>
                <a:ea typeface="+mn-ea"/>
                <a:cs typeface="+mn-cs"/>
              </a:rPr>
              <a:t>The resulting 563 accounts which are were divided into four groups of medical professions and the fifth group of general healthcare interest. </a:t>
            </a:r>
          </a:p>
          <a:p>
            <a:pPr algn="l" rtl="0"/>
            <a:r>
              <a:rPr lang="en-US" sz="1200" b="0" i="0" kern="1200" dirty="0">
                <a:solidFill>
                  <a:schemeClr val="tx1"/>
                </a:solidFill>
                <a:effectLst/>
                <a:latin typeface="+mn-lt"/>
                <a:ea typeface="+mn-ea"/>
                <a:cs typeface="+mn-cs"/>
              </a:rPr>
              <a:t>We removed from this list 41 POIs that are likely to be followed by non-HCP.</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POIs prioritizing those that follow multiple POIs. </a:t>
            </a:r>
          </a:p>
          <a:p>
            <a:pPr algn="l" rtl="0"/>
            <a:r>
              <a:rPr lang="en-US" sz="1200" b="0" i="0" kern="1200" dirty="0">
                <a:solidFill>
                  <a:schemeClr val="tx1"/>
                </a:solidFill>
                <a:effectLst/>
                <a:latin typeface="+mn-lt"/>
                <a:ea typeface="+mn-ea"/>
                <a:cs typeface="+mn-cs"/>
              </a:rPr>
              <a:t>Twitter accounts collected in this manner include private accounts, and accounts managed by organizations, for example, official accounts of medical centers in the U.S. </a:t>
            </a:r>
          </a:p>
          <a:p>
            <a:pPr algn="l" rtl="0"/>
            <a:r>
              <a:rPr lang="en-US" sz="1200" b="0" i="0" kern="1200" dirty="0">
                <a:solidFill>
                  <a:schemeClr val="tx1"/>
                </a:solidFill>
                <a:effectLst/>
                <a:latin typeface="+mn-lt"/>
                <a:ea typeface="+mn-ea"/>
                <a:cs typeface="+mn-cs"/>
              </a:rPr>
              <a:t>There are also many non-HCP accounts, for example, patients, reporters, or academic scholars.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a:t>
            </a:r>
            <a:r>
              <a:rPr lang="en-US" sz="1200" b="0" i="0" kern="1200" dirty="0" err="1">
                <a:solidFill>
                  <a:schemeClr val="tx1"/>
                </a:solidFill>
                <a:effectLst/>
                <a:latin typeface="+mn-lt"/>
                <a:ea typeface="+mn-ea"/>
                <a:cs typeface="+mn-cs"/>
              </a:rPr>
              <a:t>POIsprioritizing</a:t>
            </a:r>
            <a:r>
              <a:rPr lang="en-US" sz="1200" b="0" i="0" kern="1200" dirty="0">
                <a:solidFill>
                  <a:schemeClr val="tx1"/>
                </a:solidFill>
                <a:effectLst/>
                <a:latin typeface="+mn-lt"/>
                <a:ea typeface="+mn-ea"/>
                <a:cs typeface="+mn-cs"/>
              </a:rPr>
              <a:t> those that follow multiple POIs. Twitter accounts collected in this </a:t>
            </a:r>
            <a:r>
              <a:rPr lang="en-US" sz="1200" b="0" i="0" kern="1200" dirty="0" err="1">
                <a:solidFill>
                  <a:schemeClr val="tx1"/>
                </a:solidFill>
                <a:effectLst/>
                <a:latin typeface="+mn-lt"/>
                <a:ea typeface="+mn-ea"/>
                <a:cs typeface="+mn-cs"/>
              </a:rPr>
              <a:t>mannerinclude</a:t>
            </a:r>
            <a:r>
              <a:rPr lang="en-US" sz="1200" b="0" i="0" kern="1200" dirty="0">
                <a:solidFill>
                  <a:schemeClr val="tx1"/>
                </a:solidFill>
                <a:effectLst/>
                <a:latin typeface="+mn-lt"/>
                <a:ea typeface="+mn-ea"/>
                <a:cs typeface="+mn-cs"/>
              </a:rPr>
              <a:t> private accounts, and accounts managed by organizations, for example, </a:t>
            </a:r>
            <a:r>
              <a:rPr lang="en-US" sz="1200" b="0" i="0" kern="1200" dirty="0" err="1">
                <a:solidFill>
                  <a:schemeClr val="tx1"/>
                </a:solidFill>
                <a:effectLst/>
                <a:latin typeface="+mn-lt"/>
                <a:ea typeface="+mn-ea"/>
                <a:cs typeface="+mn-cs"/>
              </a:rPr>
              <a:t>officialaccounts</a:t>
            </a:r>
            <a:r>
              <a:rPr lang="en-US" sz="1200" b="0" i="0" kern="1200" dirty="0">
                <a:solidFill>
                  <a:schemeClr val="tx1"/>
                </a:solidFill>
                <a:effectLst/>
                <a:latin typeface="+mn-lt"/>
                <a:ea typeface="+mn-ea"/>
                <a:cs typeface="+mn-cs"/>
              </a:rPr>
              <a:t> of medical centers in the U.S. There are also many non-HCP accounts, </a:t>
            </a:r>
            <a:r>
              <a:rPr lang="en-US" sz="1200" b="0" i="0" kern="1200" dirty="0" err="1">
                <a:solidFill>
                  <a:schemeClr val="tx1"/>
                </a:solidFill>
                <a:effectLst/>
                <a:latin typeface="+mn-lt"/>
                <a:ea typeface="+mn-ea"/>
                <a:cs typeface="+mn-cs"/>
              </a:rPr>
              <a:t>forexample</a:t>
            </a:r>
            <a:r>
              <a:rPr lang="en-US" sz="1200" b="0" i="0" kern="1200" dirty="0">
                <a:solidFill>
                  <a:schemeClr val="tx1"/>
                </a:solidFill>
                <a:effectLst/>
                <a:latin typeface="+mn-lt"/>
                <a:ea typeface="+mn-ea"/>
                <a:cs typeface="+mn-cs"/>
              </a:rPr>
              <a:t>, patients, reporters, or academic scholars.</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99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5241984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 removed from this list 41 POIs that are likely to be followed by non-HCP.</a:t>
            </a:r>
          </a:p>
          <a:p>
            <a:pPr algn="l" rtl="0"/>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6EC7B7-1A61-461A-B526-32B7404AC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0908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We used the Twitter search engine to collect accounts matching the short keyword queries (Step 3). </a:t>
            </a:r>
          </a:p>
          <a:p>
            <a:pPr algn="l" rtl="0"/>
            <a:r>
              <a:rPr lang="en-US" sz="1200" b="0" i="0" kern="1200" dirty="0">
                <a:solidFill>
                  <a:schemeClr val="tx1"/>
                </a:solidFill>
                <a:effectLst/>
                <a:latin typeface="+mn-lt"/>
                <a:ea typeface="+mn-ea"/>
                <a:cs typeface="+mn-cs"/>
              </a:rPr>
              <a:t>The results were manually inspected to identify accounts managed by facilities, organizations, and venues related to healthcare. </a:t>
            </a:r>
          </a:p>
          <a:p>
            <a:pPr algn="l" rtl="0"/>
            <a:r>
              <a:rPr lang="en-US" sz="1200" b="0" i="0" kern="1200" dirty="0">
                <a:solidFill>
                  <a:schemeClr val="tx1"/>
                </a:solidFill>
                <a:effectLst/>
                <a:latin typeface="+mn-lt"/>
                <a:ea typeface="+mn-ea"/>
                <a:cs typeface="+mn-cs"/>
              </a:rPr>
              <a:t>The resulting 563 accounts which are were divided into four groups of medical professions and the fifth group of general healthcare interest. </a:t>
            </a:r>
          </a:p>
          <a:p>
            <a:pPr algn="l" rtl="0"/>
            <a:r>
              <a:rPr lang="en-US" sz="1200" b="0" i="0" kern="1200" dirty="0">
                <a:solidFill>
                  <a:schemeClr val="tx1"/>
                </a:solidFill>
                <a:effectLst/>
                <a:latin typeface="+mn-lt"/>
                <a:ea typeface="+mn-ea"/>
                <a:cs typeface="+mn-cs"/>
              </a:rPr>
              <a:t>We removed from this list 41 POIs that are likely to be followed by non-HCP.</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POIs prioritizing those that follow multiple POIs. </a:t>
            </a:r>
          </a:p>
          <a:p>
            <a:pPr algn="l" rtl="0"/>
            <a:r>
              <a:rPr lang="en-US" sz="1200" b="0" i="0" kern="1200" dirty="0">
                <a:solidFill>
                  <a:schemeClr val="tx1"/>
                </a:solidFill>
                <a:effectLst/>
                <a:latin typeface="+mn-lt"/>
                <a:ea typeface="+mn-ea"/>
                <a:cs typeface="+mn-cs"/>
              </a:rPr>
              <a:t>Twitter accounts collected in this manner include private accounts, and accounts managed by organizations, for example, official accounts of medical centers in the U.S. </a:t>
            </a:r>
          </a:p>
          <a:p>
            <a:pPr algn="l" rtl="0"/>
            <a:r>
              <a:rPr lang="en-US" sz="1200" b="0" i="0" kern="1200" dirty="0">
                <a:solidFill>
                  <a:schemeClr val="tx1"/>
                </a:solidFill>
                <a:effectLst/>
                <a:latin typeface="+mn-lt"/>
                <a:ea typeface="+mn-ea"/>
                <a:cs typeface="+mn-cs"/>
              </a:rPr>
              <a:t>There are also many non-HCP accounts, for example, patients, reporters, or academic scholars.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a:t>
            </a:r>
            <a:r>
              <a:rPr lang="en-US" sz="1200" b="0" i="0" kern="1200" dirty="0" err="1">
                <a:solidFill>
                  <a:schemeClr val="tx1"/>
                </a:solidFill>
                <a:effectLst/>
                <a:latin typeface="+mn-lt"/>
                <a:ea typeface="+mn-ea"/>
                <a:cs typeface="+mn-cs"/>
              </a:rPr>
              <a:t>POIsprioritizing</a:t>
            </a:r>
            <a:r>
              <a:rPr lang="en-US" sz="1200" b="0" i="0" kern="1200" dirty="0">
                <a:solidFill>
                  <a:schemeClr val="tx1"/>
                </a:solidFill>
                <a:effectLst/>
                <a:latin typeface="+mn-lt"/>
                <a:ea typeface="+mn-ea"/>
                <a:cs typeface="+mn-cs"/>
              </a:rPr>
              <a:t> those that follow multiple POIs. Twitter accounts collected in this </a:t>
            </a:r>
            <a:r>
              <a:rPr lang="en-US" sz="1200" b="0" i="0" kern="1200" dirty="0" err="1">
                <a:solidFill>
                  <a:schemeClr val="tx1"/>
                </a:solidFill>
                <a:effectLst/>
                <a:latin typeface="+mn-lt"/>
                <a:ea typeface="+mn-ea"/>
                <a:cs typeface="+mn-cs"/>
              </a:rPr>
              <a:t>mannerinclude</a:t>
            </a:r>
            <a:r>
              <a:rPr lang="en-US" sz="1200" b="0" i="0" kern="1200" dirty="0">
                <a:solidFill>
                  <a:schemeClr val="tx1"/>
                </a:solidFill>
                <a:effectLst/>
                <a:latin typeface="+mn-lt"/>
                <a:ea typeface="+mn-ea"/>
                <a:cs typeface="+mn-cs"/>
              </a:rPr>
              <a:t> private accounts, and accounts managed by organizations, for example, </a:t>
            </a:r>
            <a:r>
              <a:rPr lang="en-US" sz="1200" b="0" i="0" kern="1200" dirty="0" err="1">
                <a:solidFill>
                  <a:schemeClr val="tx1"/>
                </a:solidFill>
                <a:effectLst/>
                <a:latin typeface="+mn-lt"/>
                <a:ea typeface="+mn-ea"/>
                <a:cs typeface="+mn-cs"/>
              </a:rPr>
              <a:t>officialaccounts</a:t>
            </a:r>
            <a:r>
              <a:rPr lang="en-US" sz="1200" b="0" i="0" kern="1200" dirty="0">
                <a:solidFill>
                  <a:schemeClr val="tx1"/>
                </a:solidFill>
                <a:effectLst/>
                <a:latin typeface="+mn-lt"/>
                <a:ea typeface="+mn-ea"/>
                <a:cs typeface="+mn-cs"/>
              </a:rPr>
              <a:t> of medical centers in the U.S. There are also many non-HCP accounts, </a:t>
            </a:r>
            <a:r>
              <a:rPr lang="en-US" sz="1200" b="0" i="0" kern="1200" dirty="0" err="1">
                <a:solidFill>
                  <a:schemeClr val="tx1"/>
                </a:solidFill>
                <a:effectLst/>
                <a:latin typeface="+mn-lt"/>
                <a:ea typeface="+mn-ea"/>
                <a:cs typeface="+mn-cs"/>
              </a:rPr>
              <a:t>forexample</a:t>
            </a:r>
            <a:r>
              <a:rPr lang="en-US" sz="1200" b="0" i="0" kern="1200" dirty="0">
                <a:solidFill>
                  <a:schemeClr val="tx1"/>
                </a:solidFill>
                <a:effectLst/>
                <a:latin typeface="+mn-lt"/>
                <a:ea typeface="+mn-ea"/>
                <a:cs typeface="+mn-cs"/>
              </a:rPr>
              <a:t>, patients, reporters, or academic scholars.</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2622752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effectLst/>
                <a:latin typeface="Arial" panose="020B0604020202020204" pitchFamily="34" charset="0"/>
              </a:rPr>
              <a:t>I won’t talk how did we defined HCPs due to limited time.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6EC7B7-1A61-461A-B526-32B7404AC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030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We used the Twitter search engine to collect accounts matching the short keyword queries (Step 3). </a:t>
            </a:r>
          </a:p>
          <a:p>
            <a:pPr algn="l" rtl="0"/>
            <a:r>
              <a:rPr lang="en-US" sz="1200" b="0" i="0" kern="1200" dirty="0">
                <a:solidFill>
                  <a:schemeClr val="tx1"/>
                </a:solidFill>
                <a:effectLst/>
                <a:latin typeface="+mn-lt"/>
                <a:ea typeface="+mn-ea"/>
                <a:cs typeface="+mn-cs"/>
              </a:rPr>
              <a:t>The results were manually inspected to identify accounts managed by facilities, organizations, and venues related to healthcare. </a:t>
            </a:r>
          </a:p>
          <a:p>
            <a:pPr algn="l" rtl="0"/>
            <a:r>
              <a:rPr lang="en-US" sz="1200" b="0" i="0" kern="1200" dirty="0">
                <a:solidFill>
                  <a:schemeClr val="tx1"/>
                </a:solidFill>
                <a:effectLst/>
                <a:latin typeface="+mn-lt"/>
                <a:ea typeface="+mn-ea"/>
                <a:cs typeface="+mn-cs"/>
              </a:rPr>
              <a:t>The resulting 563 accounts which are were divided into four groups of medical professions and the fifth group of general healthcare interest. </a:t>
            </a:r>
          </a:p>
          <a:p>
            <a:pPr algn="l" rtl="0"/>
            <a:r>
              <a:rPr lang="en-US" sz="1200" b="0" i="0" kern="1200" dirty="0">
                <a:solidFill>
                  <a:schemeClr val="tx1"/>
                </a:solidFill>
                <a:effectLst/>
                <a:latin typeface="+mn-lt"/>
                <a:ea typeface="+mn-ea"/>
                <a:cs typeface="+mn-cs"/>
              </a:rPr>
              <a:t>We removed from this list 41 POIs that are likely to be followed by non-HCP.</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POIs prioritizing those that follow multiple POIs. </a:t>
            </a:r>
          </a:p>
          <a:p>
            <a:pPr algn="l" rtl="0"/>
            <a:r>
              <a:rPr lang="en-US" sz="1200" b="0" i="0" kern="1200" dirty="0">
                <a:solidFill>
                  <a:schemeClr val="tx1"/>
                </a:solidFill>
                <a:effectLst/>
                <a:latin typeface="+mn-lt"/>
                <a:ea typeface="+mn-ea"/>
                <a:cs typeface="+mn-cs"/>
              </a:rPr>
              <a:t>Twitter accounts collected in this manner include private accounts, and accounts managed by organizations, for example, official accounts of medical centers in the U.S. </a:t>
            </a:r>
          </a:p>
          <a:p>
            <a:pPr algn="l" rtl="0"/>
            <a:r>
              <a:rPr lang="en-US" sz="1200" b="0" i="0" kern="1200" dirty="0">
                <a:solidFill>
                  <a:schemeClr val="tx1"/>
                </a:solidFill>
                <a:effectLst/>
                <a:latin typeface="+mn-lt"/>
                <a:ea typeface="+mn-ea"/>
                <a:cs typeface="+mn-cs"/>
              </a:rPr>
              <a:t>There are also many non-HCP accounts, for example, patients, reporters, or academic scholars.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a:t>
            </a:r>
            <a:r>
              <a:rPr lang="en-US" sz="1200" b="0" i="0" kern="1200" dirty="0" err="1">
                <a:solidFill>
                  <a:schemeClr val="tx1"/>
                </a:solidFill>
                <a:effectLst/>
                <a:latin typeface="+mn-lt"/>
                <a:ea typeface="+mn-ea"/>
                <a:cs typeface="+mn-cs"/>
              </a:rPr>
              <a:t>POIsprioritizing</a:t>
            </a:r>
            <a:r>
              <a:rPr lang="en-US" sz="1200" b="0" i="0" kern="1200" dirty="0">
                <a:solidFill>
                  <a:schemeClr val="tx1"/>
                </a:solidFill>
                <a:effectLst/>
                <a:latin typeface="+mn-lt"/>
                <a:ea typeface="+mn-ea"/>
                <a:cs typeface="+mn-cs"/>
              </a:rPr>
              <a:t> those that follow multiple POIs. Twitter accounts collected in this </a:t>
            </a:r>
            <a:r>
              <a:rPr lang="en-US" sz="1200" b="0" i="0" kern="1200" dirty="0" err="1">
                <a:solidFill>
                  <a:schemeClr val="tx1"/>
                </a:solidFill>
                <a:effectLst/>
                <a:latin typeface="+mn-lt"/>
                <a:ea typeface="+mn-ea"/>
                <a:cs typeface="+mn-cs"/>
              </a:rPr>
              <a:t>mannerinclude</a:t>
            </a:r>
            <a:r>
              <a:rPr lang="en-US" sz="1200" b="0" i="0" kern="1200" dirty="0">
                <a:solidFill>
                  <a:schemeClr val="tx1"/>
                </a:solidFill>
                <a:effectLst/>
                <a:latin typeface="+mn-lt"/>
                <a:ea typeface="+mn-ea"/>
                <a:cs typeface="+mn-cs"/>
              </a:rPr>
              <a:t> private accounts, and accounts managed by organizations, for example, </a:t>
            </a:r>
            <a:r>
              <a:rPr lang="en-US" sz="1200" b="0" i="0" kern="1200" dirty="0" err="1">
                <a:solidFill>
                  <a:schemeClr val="tx1"/>
                </a:solidFill>
                <a:effectLst/>
                <a:latin typeface="+mn-lt"/>
                <a:ea typeface="+mn-ea"/>
                <a:cs typeface="+mn-cs"/>
              </a:rPr>
              <a:t>officialaccounts</a:t>
            </a:r>
            <a:r>
              <a:rPr lang="en-US" sz="1200" b="0" i="0" kern="1200" dirty="0">
                <a:solidFill>
                  <a:schemeClr val="tx1"/>
                </a:solidFill>
                <a:effectLst/>
                <a:latin typeface="+mn-lt"/>
                <a:ea typeface="+mn-ea"/>
                <a:cs typeface="+mn-cs"/>
              </a:rPr>
              <a:t> of medical centers in the U.S. There are also many non-HCP accounts, </a:t>
            </a:r>
            <a:r>
              <a:rPr lang="en-US" sz="1200" b="0" i="0" kern="1200" dirty="0" err="1">
                <a:solidFill>
                  <a:schemeClr val="tx1"/>
                </a:solidFill>
                <a:effectLst/>
                <a:latin typeface="+mn-lt"/>
                <a:ea typeface="+mn-ea"/>
                <a:cs typeface="+mn-cs"/>
              </a:rPr>
              <a:t>forexample</a:t>
            </a:r>
            <a:r>
              <a:rPr lang="en-US" sz="1200" b="0" i="0" kern="1200" dirty="0">
                <a:solidFill>
                  <a:schemeClr val="tx1"/>
                </a:solidFill>
                <a:effectLst/>
                <a:latin typeface="+mn-lt"/>
                <a:ea typeface="+mn-ea"/>
                <a:cs typeface="+mn-cs"/>
              </a:rPr>
              <a:t>, patients, reporters, or academic scholars.</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9921534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36EC7B7-1A61-461A-B526-32B7404AC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165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We used the Twitter search engine to collect accounts matching the short keyword queries (Step 3). </a:t>
            </a:r>
          </a:p>
          <a:p>
            <a:pPr algn="l" rtl="0"/>
            <a:r>
              <a:rPr lang="en-US" sz="1200" b="0" i="0" kern="1200" dirty="0">
                <a:solidFill>
                  <a:schemeClr val="tx1"/>
                </a:solidFill>
                <a:effectLst/>
                <a:latin typeface="+mn-lt"/>
                <a:ea typeface="+mn-ea"/>
                <a:cs typeface="+mn-cs"/>
              </a:rPr>
              <a:t>The results were manually inspected to identify accounts managed by facilities, organizations, and venues related to healthcare. </a:t>
            </a:r>
          </a:p>
          <a:p>
            <a:pPr algn="l" rtl="0"/>
            <a:r>
              <a:rPr lang="en-US" sz="1200" b="0" i="0" kern="1200" dirty="0">
                <a:solidFill>
                  <a:schemeClr val="tx1"/>
                </a:solidFill>
                <a:effectLst/>
                <a:latin typeface="+mn-lt"/>
                <a:ea typeface="+mn-ea"/>
                <a:cs typeface="+mn-cs"/>
              </a:rPr>
              <a:t>The resulting 563 accounts which are were divided into four groups of medical professions and the fifth group of general healthcare interest. </a:t>
            </a:r>
          </a:p>
          <a:p>
            <a:pPr algn="l" rtl="0"/>
            <a:r>
              <a:rPr lang="en-US" sz="1200" b="0" i="0" kern="1200" dirty="0">
                <a:solidFill>
                  <a:schemeClr val="tx1"/>
                </a:solidFill>
                <a:effectLst/>
                <a:latin typeface="+mn-lt"/>
                <a:ea typeface="+mn-ea"/>
                <a:cs typeface="+mn-cs"/>
              </a:rPr>
              <a:t>We removed from this list 41 POIs that are likely to be followed by non-HCP.</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POIs prioritizing those that follow multiple POIs. </a:t>
            </a:r>
          </a:p>
          <a:p>
            <a:pPr algn="l" rtl="0"/>
            <a:r>
              <a:rPr lang="en-US" sz="1200" b="0" i="0" kern="1200" dirty="0">
                <a:solidFill>
                  <a:schemeClr val="tx1"/>
                </a:solidFill>
                <a:effectLst/>
                <a:latin typeface="+mn-lt"/>
                <a:ea typeface="+mn-ea"/>
                <a:cs typeface="+mn-cs"/>
              </a:rPr>
              <a:t>Twitter accounts collected in this manner include private accounts, and accounts managed by organizations, for example, official accounts of medical centers in the U.S. </a:t>
            </a:r>
          </a:p>
          <a:p>
            <a:pPr algn="l" rtl="0"/>
            <a:r>
              <a:rPr lang="en-US" sz="1200" b="0" i="0" kern="1200" dirty="0">
                <a:solidFill>
                  <a:schemeClr val="tx1"/>
                </a:solidFill>
                <a:effectLst/>
                <a:latin typeface="+mn-lt"/>
                <a:ea typeface="+mn-ea"/>
                <a:cs typeface="+mn-cs"/>
              </a:rPr>
              <a:t>There are also many non-HCP accounts, for example, patients, reporters, or academic scholars.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Using the Twitter API, we collected 434,825 followers of the remaining 522 HCP </a:t>
            </a:r>
            <a:r>
              <a:rPr lang="en-US" sz="1200" b="0" i="0" kern="1200" dirty="0" err="1">
                <a:solidFill>
                  <a:schemeClr val="tx1"/>
                </a:solidFill>
                <a:effectLst/>
                <a:latin typeface="+mn-lt"/>
                <a:ea typeface="+mn-ea"/>
                <a:cs typeface="+mn-cs"/>
              </a:rPr>
              <a:t>POIsprioritizing</a:t>
            </a:r>
            <a:r>
              <a:rPr lang="en-US" sz="1200" b="0" i="0" kern="1200" dirty="0">
                <a:solidFill>
                  <a:schemeClr val="tx1"/>
                </a:solidFill>
                <a:effectLst/>
                <a:latin typeface="+mn-lt"/>
                <a:ea typeface="+mn-ea"/>
                <a:cs typeface="+mn-cs"/>
              </a:rPr>
              <a:t> those that follow multiple POIs. Twitter accounts collected in this </a:t>
            </a:r>
            <a:r>
              <a:rPr lang="en-US" sz="1200" b="0" i="0" kern="1200" dirty="0" err="1">
                <a:solidFill>
                  <a:schemeClr val="tx1"/>
                </a:solidFill>
                <a:effectLst/>
                <a:latin typeface="+mn-lt"/>
                <a:ea typeface="+mn-ea"/>
                <a:cs typeface="+mn-cs"/>
              </a:rPr>
              <a:t>mannerinclude</a:t>
            </a:r>
            <a:r>
              <a:rPr lang="en-US" sz="1200" b="0" i="0" kern="1200" dirty="0">
                <a:solidFill>
                  <a:schemeClr val="tx1"/>
                </a:solidFill>
                <a:effectLst/>
                <a:latin typeface="+mn-lt"/>
                <a:ea typeface="+mn-ea"/>
                <a:cs typeface="+mn-cs"/>
              </a:rPr>
              <a:t> private accounts, and accounts managed by organizations, for example, </a:t>
            </a:r>
            <a:r>
              <a:rPr lang="en-US" sz="1200" b="0" i="0" kern="1200" dirty="0" err="1">
                <a:solidFill>
                  <a:schemeClr val="tx1"/>
                </a:solidFill>
                <a:effectLst/>
                <a:latin typeface="+mn-lt"/>
                <a:ea typeface="+mn-ea"/>
                <a:cs typeface="+mn-cs"/>
              </a:rPr>
              <a:t>officialaccounts</a:t>
            </a:r>
            <a:r>
              <a:rPr lang="en-US" sz="1200" b="0" i="0" kern="1200" dirty="0">
                <a:solidFill>
                  <a:schemeClr val="tx1"/>
                </a:solidFill>
                <a:effectLst/>
                <a:latin typeface="+mn-lt"/>
                <a:ea typeface="+mn-ea"/>
                <a:cs typeface="+mn-cs"/>
              </a:rPr>
              <a:t> of medical centers in the U.S. There are also many non-HCP accounts, </a:t>
            </a:r>
            <a:r>
              <a:rPr lang="en-US" sz="1200" b="0" i="0" kern="1200" dirty="0" err="1">
                <a:solidFill>
                  <a:schemeClr val="tx1"/>
                </a:solidFill>
                <a:effectLst/>
                <a:latin typeface="+mn-lt"/>
                <a:ea typeface="+mn-ea"/>
                <a:cs typeface="+mn-cs"/>
              </a:rPr>
              <a:t>forexample</a:t>
            </a:r>
            <a:r>
              <a:rPr lang="en-US" sz="1200" b="0" i="0" kern="1200" dirty="0">
                <a:solidFill>
                  <a:schemeClr val="tx1"/>
                </a:solidFill>
                <a:effectLst/>
                <a:latin typeface="+mn-lt"/>
                <a:ea typeface="+mn-ea"/>
                <a:cs typeface="+mn-cs"/>
              </a:rPr>
              <a:t>, patients, reporters, or academic scholars.</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107</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15645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a:t>
            </a:r>
            <a:r>
              <a:rPr lang="en-US" baseline="0" dirty="0"/>
              <a:t> the mistakes</a:t>
            </a:r>
            <a:endParaRPr lang="en-US" dirty="0"/>
          </a:p>
        </p:txBody>
      </p:sp>
      <p:sp>
        <p:nvSpPr>
          <p:cNvPr id="4" name="Slide Number Placeholder 3"/>
          <p:cNvSpPr>
            <a:spLocks noGrp="1"/>
          </p:cNvSpPr>
          <p:nvPr>
            <p:ph type="sldNum" sz="quarter" idx="10"/>
          </p:nvPr>
        </p:nvSpPr>
        <p:spPr/>
        <p:txBody>
          <a:bodyPr/>
          <a:lstStyle/>
          <a:p>
            <a:fld id="{0B61C059-39B6-454D-BFC9-0D139CBF834E}" type="slidenum">
              <a:rPr lang="en-US" smtClean="0"/>
              <a:t>19</a:t>
            </a:fld>
            <a:endParaRPr lang="en-US"/>
          </a:p>
        </p:txBody>
      </p:sp>
    </p:spTree>
    <p:extLst>
      <p:ext uri="{BB962C8B-B14F-4D97-AF65-F5344CB8AC3E}">
        <p14:creationId xmlns:p14="http://schemas.microsoft.com/office/powerpoint/2010/main" val="28230430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Figure 3 describes the topic volumes over time in 2020 sorted by average sentiment ,and their coherence. </a:t>
            </a:r>
          </a:p>
          <a:p>
            <a:pPr algn="l" rtl="0"/>
            <a:r>
              <a:rPr lang="en-US" sz="1200" b="0" i="0" kern="1200" dirty="0">
                <a:solidFill>
                  <a:schemeClr val="tx1"/>
                </a:solidFill>
                <a:effectLst/>
                <a:latin typeface="+mn-lt"/>
                <a:ea typeface="+mn-ea"/>
                <a:cs typeface="+mn-cs"/>
              </a:rPr>
              <a:t>It includes the Bayesian credible interval of 95% for each topic’s average sentiment. </a:t>
            </a:r>
          </a:p>
          <a:p>
            <a:pPr algn="l" rtl="0"/>
            <a:r>
              <a:rPr lang="en-US" sz="1200" b="0" i="0" kern="1200" dirty="0">
                <a:solidFill>
                  <a:schemeClr val="tx1"/>
                </a:solidFill>
                <a:effectLst/>
                <a:latin typeface="+mn-lt"/>
                <a:ea typeface="+mn-ea"/>
                <a:cs typeface="+mn-cs"/>
              </a:rPr>
              <a:t>Among the identified topics, the Professional Achievements topic presents the highest positive sentiment (0.56), while the Politics topic obtains the lowest sentiment score of 0.04. </a:t>
            </a:r>
          </a:p>
          <a:p>
            <a:pPr algn="l" rtl="0"/>
            <a:r>
              <a:rPr lang="en-US" sz="1200" b="0" i="0" kern="1200" dirty="0">
                <a:solidFill>
                  <a:schemeClr val="tx1"/>
                </a:solidFill>
                <a:effectLst/>
                <a:latin typeface="+mn-lt"/>
                <a:ea typeface="+mn-ea"/>
                <a:cs typeface="+mn-cs"/>
              </a:rPr>
              <a:t>Trends of discourse during the year 2020 reveal that HCPs express in their discussions special events that have occurred, most of them in the U.S. The increase in tweets responded to the global crisis, ahead of the first wave in the United States. </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Analyzing modifications from the content point of view, the topic of Public Health and Social Values (T0) exhibits the highest increase. Medical Studies andCOVID-19 Information (T8), together with Day-to-Day Life (T1), achieve </a:t>
            </a:r>
            <a:r>
              <a:rPr lang="en-US" sz="1200" b="0" i="0" kern="1200" dirty="0" err="1">
                <a:solidFill>
                  <a:schemeClr val="tx1"/>
                </a:solidFill>
                <a:effectLst/>
                <a:latin typeface="+mn-lt"/>
                <a:ea typeface="+mn-ea"/>
                <a:cs typeface="+mn-cs"/>
              </a:rPr>
              <a:t>relativelymoderate</a:t>
            </a:r>
            <a:r>
              <a:rPr lang="en-US" sz="1200" b="0" i="0" kern="1200" dirty="0">
                <a:solidFill>
                  <a:schemeClr val="tx1"/>
                </a:solidFill>
                <a:effectLst/>
                <a:latin typeface="+mn-lt"/>
                <a:ea typeface="+mn-ea"/>
                <a:cs typeface="+mn-cs"/>
              </a:rPr>
              <a:t> growth. In a more mild tendency, these topics react similarly to the third </a:t>
            </a:r>
            <a:r>
              <a:rPr lang="en-US" sz="1200" b="0" i="0" kern="1200" dirty="0" err="1">
                <a:solidFill>
                  <a:schemeClr val="tx1"/>
                </a:solidFill>
                <a:effectLst/>
                <a:latin typeface="+mn-lt"/>
                <a:ea typeface="+mn-ea"/>
                <a:cs typeface="+mn-cs"/>
              </a:rPr>
              <a:t>waveof</a:t>
            </a:r>
            <a:r>
              <a:rPr lang="en-US" sz="1200" b="0" i="0" kern="1200" dirty="0">
                <a:solidFill>
                  <a:schemeClr val="tx1"/>
                </a:solidFill>
                <a:effectLst/>
                <a:latin typeface="+mn-lt"/>
                <a:ea typeface="+mn-ea"/>
                <a:cs typeface="+mn-cs"/>
              </a:rPr>
              <a:t> the pandemic. The case of George Floyd sparked political (T3) discussions at </a:t>
            </a:r>
            <a:r>
              <a:rPr lang="en-US" sz="1200" b="0" i="0" kern="1200" dirty="0" err="1">
                <a:solidFill>
                  <a:schemeClr val="tx1"/>
                </a:solidFill>
                <a:effectLst/>
                <a:latin typeface="+mn-lt"/>
                <a:ea typeface="+mn-ea"/>
                <a:cs typeface="+mn-cs"/>
              </a:rPr>
              <a:t>theexpense</a:t>
            </a:r>
            <a:r>
              <a:rPr lang="en-US" sz="1200" b="0" i="0" kern="1200" dirty="0">
                <a:solidFill>
                  <a:schemeClr val="tx1"/>
                </a:solidFill>
                <a:effectLst/>
                <a:latin typeface="+mn-lt"/>
                <a:ea typeface="+mn-ea"/>
                <a:cs typeface="+mn-cs"/>
              </a:rPr>
              <a:t> of day-to-day life (T1), with a minor impact on the context of public </a:t>
            </a:r>
            <a:r>
              <a:rPr lang="en-US" sz="1200" b="0" i="0" kern="1200" dirty="0" err="1">
                <a:solidFill>
                  <a:schemeClr val="tx1"/>
                </a:solidFill>
                <a:effectLst/>
                <a:latin typeface="+mn-lt"/>
                <a:ea typeface="+mn-ea"/>
                <a:cs typeface="+mn-cs"/>
              </a:rPr>
              <a:t>health.Around</a:t>
            </a:r>
            <a:r>
              <a:rPr lang="en-US" sz="1200" b="0" i="0" kern="1200" dirty="0">
                <a:solidFill>
                  <a:schemeClr val="tx1"/>
                </a:solidFill>
                <a:effectLst/>
                <a:latin typeface="+mn-lt"/>
                <a:ea typeface="+mn-ea"/>
                <a:cs typeface="+mn-cs"/>
              </a:rPr>
              <a:t> the U.S. elections, discussions on political issues have risen sharply with </a:t>
            </a:r>
            <a:r>
              <a:rPr lang="en-US" sz="1200" b="0" i="0" kern="1200" dirty="0" err="1">
                <a:solidFill>
                  <a:schemeClr val="tx1"/>
                </a:solidFill>
                <a:effectLst/>
                <a:latin typeface="+mn-lt"/>
                <a:ea typeface="+mn-ea"/>
                <a:cs typeface="+mn-cs"/>
              </a:rPr>
              <a:t>thereverberation</a:t>
            </a:r>
            <a:r>
              <a:rPr lang="en-US" sz="1200" b="0" i="0" kern="1200" dirty="0">
                <a:solidFill>
                  <a:schemeClr val="tx1"/>
                </a:solidFill>
                <a:effectLst/>
                <a:latin typeface="+mn-lt"/>
                <a:ea typeface="+mn-ea"/>
                <a:cs typeface="+mn-cs"/>
              </a:rPr>
              <a:t> of the elections in the public health topic</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108</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956187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We computed the average levels of six emotions in each topic: anger, disgust, fear, joy, sadness, and surprise. </a:t>
            </a:r>
          </a:p>
          <a:p>
            <a:pPr algn="l" rtl="0"/>
            <a:r>
              <a:rPr lang="en-US" sz="1200" b="0" i="0" kern="1200" dirty="0">
                <a:solidFill>
                  <a:schemeClr val="tx1"/>
                </a:solidFill>
                <a:effectLst/>
                <a:latin typeface="+mn-lt"/>
                <a:ea typeface="+mn-ea"/>
                <a:cs typeface="+mn-cs"/>
              </a:rPr>
              <a:t>Topics with the highest levels of joy (about 50%) were: Professional Achievements (53%); Account Promotion (48.8%), and Picture Challenges(47%). </a:t>
            </a:r>
          </a:p>
          <a:p>
            <a:pPr algn="l" rtl="0"/>
            <a:r>
              <a:rPr lang="en-US" sz="1200" b="0" i="0" kern="1200" dirty="0">
                <a:solidFill>
                  <a:schemeClr val="tx1"/>
                </a:solidFill>
                <a:effectLst/>
                <a:latin typeface="+mn-lt"/>
                <a:ea typeface="+mn-ea"/>
                <a:cs typeface="+mn-cs"/>
              </a:rPr>
              <a:t>As expected, the Loss and Consolation topic presents the highest average sadness (32%) in comparison to the average of 8.6% in the other topics. </a:t>
            </a:r>
          </a:p>
          <a:p>
            <a:pPr algn="l" rtl="0"/>
            <a:r>
              <a:rPr lang="en-US" sz="1200" b="0" i="0" kern="1200" dirty="0">
                <a:solidFill>
                  <a:schemeClr val="tx1"/>
                </a:solidFill>
                <a:effectLst/>
                <a:latin typeface="+mn-lt"/>
                <a:ea typeface="+mn-ea"/>
                <a:cs typeface="+mn-cs"/>
              </a:rPr>
              <a:t>Similarly, the topic of politics presents the lowest ratio of joy and is also the topic with the lowest sentiment score (see Figure 4)</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109</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6932492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Emotions over time. On the left of the time series, the box plot shows the statistics of the year 2019 for each emotion. The time series details the average weekly emo-</a:t>
            </a:r>
            <a:r>
              <a:rPr lang="en-US" sz="1200" b="0" i="0" kern="1200" dirty="0" err="1">
                <a:solidFill>
                  <a:schemeClr val="tx1"/>
                </a:solidFill>
                <a:effectLst/>
                <a:latin typeface="+mn-lt"/>
                <a:ea typeface="+mn-ea"/>
                <a:cs typeface="+mn-cs"/>
              </a:rPr>
              <a:t>tions</a:t>
            </a:r>
            <a:r>
              <a:rPr lang="en-US" sz="1200" b="0" i="0" kern="1200" dirty="0">
                <a:solidFill>
                  <a:schemeClr val="tx1"/>
                </a:solidFill>
                <a:effectLst/>
                <a:latin typeface="+mn-lt"/>
                <a:ea typeface="+mn-ea"/>
                <a:cs typeface="+mn-cs"/>
              </a:rPr>
              <a:t> during 2020. The vertical lines indicate the important events during 2020. P </a:t>
            </a:r>
            <a:r>
              <a:rPr lang="en-US" sz="1200" b="0" i="0" kern="1200" dirty="0" err="1">
                <a:solidFill>
                  <a:schemeClr val="tx1"/>
                </a:solidFill>
                <a:effectLst/>
                <a:latin typeface="+mn-lt"/>
                <a:ea typeface="+mn-ea"/>
                <a:cs typeface="+mn-cs"/>
              </a:rPr>
              <a:t>valueson</a:t>
            </a:r>
            <a:r>
              <a:rPr lang="en-US" sz="1200" b="0" i="0" kern="1200" dirty="0">
                <a:solidFill>
                  <a:schemeClr val="tx1"/>
                </a:solidFill>
                <a:effectLst/>
                <a:latin typeface="+mn-lt"/>
                <a:ea typeface="+mn-ea"/>
                <a:cs typeface="+mn-cs"/>
              </a:rPr>
              <a:t> the left side refer to the significance of the difference between the emotion levels in2019 and 2020</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Tracking the emotions over time shows that anger, fear, and disgust exhibit fluctuations that correspond to the three COVID-19 pandemic waves worldwide.</a:t>
            </a:r>
          </a:p>
          <a:p>
            <a:pPr algn="l" rtl="0"/>
            <a:r>
              <a:rPr lang="en-US" sz="1200" b="0" i="0" kern="1200" dirty="0">
                <a:solidFill>
                  <a:schemeClr val="tx1"/>
                </a:solidFill>
                <a:effectLst/>
                <a:latin typeface="+mn-lt"/>
                <a:ea typeface="+mn-ea"/>
                <a:cs typeface="+mn-cs"/>
              </a:rPr>
              <a:t>Fear exhibits the three clear waves, with the first wave being the largest and the second and third magnitudes gradually decreasing.</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110</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4013280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Normalized weekly fear levels (blue) during 2020 vs. the SARS-COV-2 reproduction rate (cyan), the difference in the average number of daily death cases (red), and the difference in the average number of daily new confirmed cases (gray). The top panel shows the cross-correlation results with displacement ranging from -8 (before fear) to+8 (after fear) in terms of Spearman correlation coefficients.</a:t>
            </a:r>
          </a:p>
          <a:p>
            <a:pPr algn="l" rtl="0"/>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Cross-correlation analysis reveals that fear was found to be with the highest correlation with the virus reproduction rate Rt with a delay of one week (ρ(47) =.486,P=.001). A lesser but significant correlation (ρ(47) =.340,P=.03) was found between fear and ∆Confirmed, where fear precedes ∆Confirmed by two weeks. </a:t>
            </a:r>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111</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16496319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Analysis of longitudinal data over the 2020 year reveal that about 44.5% of Twitter discussions of HCPs are related directly to professionals content.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Exploring emotional trends expressed in Twitter’s discussions represent that the emotional realm of HCPs was affected during the COVID-19 pandemic.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rtl="0"/>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112</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0002769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In addition, the results clearly show that fear and other emotions in the HCP discourse carry the signal reflecting the current situation and the near anticipated future.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algn="l" rtl="0"/>
            <a:endParaRPr lang="he-IL" dirty="0"/>
          </a:p>
        </p:txBody>
      </p:sp>
      <p:sp>
        <p:nvSpPr>
          <p:cNvPr id="4" name="Slide Number Placeholder 3"/>
          <p:cNvSpPr>
            <a:spLocks noGrp="1"/>
          </p:cNvSpPr>
          <p:nvPr>
            <p:ph type="sldNum" sz="quarter" idx="5"/>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B3949F80-2515-4A39-A2E5-A11F52BC8993}" type="slidenum">
              <a:rPr kumimoji="0" lang="he-IL"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113</a:t>
            </a:fld>
            <a:endParaRPr kumimoji="0" lang="he-IL" sz="12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25717765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https://www.analyticsvidhya.com/blog/2021/05/topic-modelling-in-natural-language-processing/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114</a:t>
            </a:fld>
            <a:endParaRPr lang="he-IL"/>
          </a:p>
        </p:txBody>
      </p:sp>
    </p:spTree>
    <p:extLst>
      <p:ext uri="{BB962C8B-B14F-4D97-AF65-F5344CB8AC3E}">
        <p14:creationId xmlns:p14="http://schemas.microsoft.com/office/powerpoint/2010/main" val="39232519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https://www.analyticsvidhya.com/blog/2021/05/topic-modelling-in-natural-language-processing/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115</a:t>
            </a:fld>
            <a:endParaRPr lang="he-IL"/>
          </a:p>
        </p:txBody>
      </p:sp>
    </p:spTree>
    <p:extLst>
      <p:ext uri="{BB962C8B-B14F-4D97-AF65-F5344CB8AC3E}">
        <p14:creationId xmlns:p14="http://schemas.microsoft.com/office/powerpoint/2010/main" val="41921339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https://www.analyticsvidhya.com/blog/2021/05/topic-modelling-in-natural-language-processing/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116</a:t>
            </a:fld>
            <a:endParaRPr lang="he-IL"/>
          </a:p>
        </p:txBody>
      </p:sp>
    </p:spTree>
    <p:extLst>
      <p:ext uri="{BB962C8B-B14F-4D97-AF65-F5344CB8AC3E}">
        <p14:creationId xmlns:p14="http://schemas.microsoft.com/office/powerpoint/2010/main" val="35216050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https://www.analyticsvidhya.com/blog/2021/05/topic-modelling-in-natural-language-processing/</a:t>
            </a:r>
            <a:endParaRPr lang="he-IL" dirty="0"/>
          </a:p>
        </p:txBody>
      </p:sp>
      <p:sp>
        <p:nvSpPr>
          <p:cNvPr id="4" name="Slide Number Placeholder 3"/>
          <p:cNvSpPr>
            <a:spLocks noGrp="1"/>
          </p:cNvSpPr>
          <p:nvPr>
            <p:ph type="sldNum" sz="quarter" idx="5"/>
          </p:nvPr>
        </p:nvSpPr>
        <p:spPr/>
        <p:txBody>
          <a:bodyPr/>
          <a:lstStyle/>
          <a:p>
            <a:fld id="{C945BCBE-00AB-4481-AD72-36119B3F4889}" type="slidenum">
              <a:rPr lang="he-IL" smtClean="0"/>
              <a:t>118</a:t>
            </a:fld>
            <a:endParaRPr lang="he-IL"/>
          </a:p>
        </p:txBody>
      </p:sp>
    </p:spTree>
    <p:extLst>
      <p:ext uri="{BB962C8B-B14F-4D97-AF65-F5344CB8AC3E}">
        <p14:creationId xmlns:p14="http://schemas.microsoft.com/office/powerpoint/2010/main" val="4171759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F72B-2A1D-4541-818F-1F7EBCF47F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B3D59B29-EBA6-498D-8782-BCF5BB949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1FD3355F-D7B2-437F-B931-D14F93118EE1}"/>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5" name="Footer Placeholder 4">
            <a:extLst>
              <a:ext uri="{FF2B5EF4-FFF2-40B4-BE49-F238E27FC236}">
                <a16:creationId xmlns:a16="http://schemas.microsoft.com/office/drawing/2014/main" id="{9347591E-A042-411F-B7B0-49E38FB622A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79336D3-B79E-4AB9-8DBE-B4B06EF0BB9C}"/>
              </a:ext>
            </a:extLst>
          </p:cNvPr>
          <p:cNvSpPr>
            <a:spLocks noGrp="1"/>
          </p:cNvSpPr>
          <p:nvPr>
            <p:ph type="sldNum" sz="quarter" idx="12"/>
          </p:nvPr>
        </p:nvSpPr>
        <p:spPr/>
        <p:txBody>
          <a:bodyPr/>
          <a:lstStyle/>
          <a:p>
            <a:fld id="{14452C20-59BC-40FC-8A2C-7AA168804D5B}" type="slidenum">
              <a:rPr lang="he-IL" smtClean="0"/>
              <a:t>‹#›</a:t>
            </a:fld>
            <a:endParaRPr lang="he-IL"/>
          </a:p>
        </p:txBody>
      </p:sp>
    </p:spTree>
    <p:extLst>
      <p:ext uri="{BB962C8B-B14F-4D97-AF65-F5344CB8AC3E}">
        <p14:creationId xmlns:p14="http://schemas.microsoft.com/office/powerpoint/2010/main" val="2493233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07E0-9D5B-43AC-A025-831A3F953FE0}"/>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A51DC72C-ED14-4CC7-B2AF-AEB1C476C7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39D5FB-B6F9-4E92-B7DA-378AC4021333}"/>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5" name="Footer Placeholder 4">
            <a:extLst>
              <a:ext uri="{FF2B5EF4-FFF2-40B4-BE49-F238E27FC236}">
                <a16:creationId xmlns:a16="http://schemas.microsoft.com/office/drawing/2014/main" id="{D35BCBDF-187D-435F-8506-4E9B192E8A5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3069435-1E38-4661-9485-A0CB821E4417}"/>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315297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078D05-F2BE-4BA9-8EA2-2DC9B9C6E1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49462FF-9DFD-4C0B-B4A8-CD0E4E9790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433B32F-4D8B-44AF-BD6E-1DB1133650BA}"/>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5" name="Footer Placeholder 4">
            <a:extLst>
              <a:ext uri="{FF2B5EF4-FFF2-40B4-BE49-F238E27FC236}">
                <a16:creationId xmlns:a16="http://schemas.microsoft.com/office/drawing/2014/main" id="{D5F8F05B-DB9C-48E4-86F6-DF2554DB7CA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CA2F7DF-3ADE-4430-AE35-83A64D238E62}"/>
              </a:ext>
            </a:extLst>
          </p:cNvPr>
          <p:cNvSpPr>
            <a:spLocks noGrp="1"/>
          </p:cNvSpPr>
          <p:nvPr>
            <p:ph type="sldNum" sz="quarter" idx="12"/>
          </p:nvPr>
        </p:nvSpPr>
        <p:spPr/>
        <p:txBody>
          <a:bodyPr/>
          <a:lstStyle/>
          <a:p>
            <a:pPr algn="r" rtl="1"/>
            <a:fld id="{14452C20-59BC-40FC-8A2C-7AA168804D5B}" type="slidenum">
              <a:rPr lang="he-IL" smtClean="0"/>
              <a:pPr algn="r" rtl="1"/>
              <a:t>‹#›</a:t>
            </a:fld>
            <a:endParaRPr lang="he-IL" dirty="0"/>
          </a:p>
        </p:txBody>
      </p:sp>
    </p:spTree>
    <p:extLst>
      <p:ext uri="{BB962C8B-B14F-4D97-AF65-F5344CB8AC3E}">
        <p14:creationId xmlns:p14="http://schemas.microsoft.com/office/powerpoint/2010/main" val="3140552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1302524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2475351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3805154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3C4C63-8EB6-4B06-8C49-BDA121C17B43}" type="datetimeFigureOut">
              <a:rPr lang="en-US" smtClean="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753048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3C4C63-8EB6-4B06-8C49-BDA121C17B43}" type="datetimeFigureOut">
              <a:rPr lang="en-US" smtClean="0"/>
              <a:t>10/24/2021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3168797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3C4C63-8EB6-4B06-8C49-BDA121C17B43}" type="datetimeFigureOut">
              <a:rPr lang="en-US" smtClean="0"/>
              <a:t>10/24/2021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550031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C4C63-8EB6-4B06-8C49-BDA121C17B43}" type="datetimeFigureOut">
              <a:rPr lang="en-US" smtClean="0"/>
              <a:t>10/24/2021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767130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C4C63-8EB6-4B06-8C49-BDA121C17B43}" type="datetimeFigureOut">
              <a:rPr lang="en-US" smtClean="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407007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0B16-2661-4DC6-98E8-1BDE0551C40C}"/>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2FA350D8-9E80-4544-BD93-DD9327C432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B9765DF-F0DE-4E2E-9823-4041DF53EABA}"/>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5" name="Footer Placeholder 4">
            <a:extLst>
              <a:ext uri="{FF2B5EF4-FFF2-40B4-BE49-F238E27FC236}">
                <a16:creationId xmlns:a16="http://schemas.microsoft.com/office/drawing/2014/main" id="{5D5A7677-8014-44B0-872D-4A4B723D92A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80E1AE1-BFF8-4126-B333-917C1E7725B7}"/>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4065464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3C4C63-8EB6-4B06-8C49-BDA121C17B43}" type="datetimeFigureOut">
              <a:rPr lang="en-US" smtClean="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411856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816763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90440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3720552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9018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3334730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25584073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C4C63-8EB6-4B06-8C49-BDA121C17B43}" type="datetimeFigureOut">
              <a:rPr lang="en-US" smtClean="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3FE2-A46E-4F53-9E4C-5D1FB0D216C4}" type="slidenum">
              <a:rPr lang="en-US" smtClean="0"/>
              <a:t>‹#›</a:t>
            </a:fld>
            <a:endParaRPr lang="en-US"/>
          </a:p>
        </p:txBody>
      </p:sp>
    </p:spTree>
    <p:extLst>
      <p:ext uri="{BB962C8B-B14F-4D97-AF65-F5344CB8AC3E}">
        <p14:creationId xmlns:p14="http://schemas.microsoft.com/office/powerpoint/2010/main" val="144818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45F8-D97A-4732-899E-53F1A2E54D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AFA848B-85A6-43A5-AA65-75472FEE5F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5DFA4E-3FFB-4C5E-A6D0-2BCC6DB8321A}"/>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5" name="Footer Placeholder 4">
            <a:extLst>
              <a:ext uri="{FF2B5EF4-FFF2-40B4-BE49-F238E27FC236}">
                <a16:creationId xmlns:a16="http://schemas.microsoft.com/office/drawing/2014/main" id="{23FAA48F-2D2B-47E3-8AC1-4D684220F53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4D772F8-F39D-422B-A0E6-B0BA1BE98E60}"/>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3437695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7956-FBA6-49C1-8B8C-B9430274350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D0CDCCD-8E39-4CC1-8ED9-039D8716F5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3E3292D-A1FF-40D9-9685-F76F9DFBA1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6CFD02AD-FE6F-460A-B7FC-6D5BED0C2CD4}"/>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6" name="Footer Placeholder 5">
            <a:extLst>
              <a:ext uri="{FF2B5EF4-FFF2-40B4-BE49-F238E27FC236}">
                <a16:creationId xmlns:a16="http://schemas.microsoft.com/office/drawing/2014/main" id="{6F02F68D-9029-4FC0-929A-6BDE7239288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70706940-1329-4842-A187-B6A811247744}"/>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2796312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51B1-496E-4A7A-916B-DE0DA92D2F15}"/>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E518908B-2CB7-433E-AC85-7DBFFF126D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A38ADC1-B5E4-4DA5-8EF6-68DED22330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D2D03DFC-99D0-4908-B66D-8D4C1A2F91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2B0B9C-0DE5-4814-9834-4FD7DD37B5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0011B24D-F9AF-415F-B2A3-805C1854BE99}"/>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8" name="Footer Placeholder 7">
            <a:extLst>
              <a:ext uri="{FF2B5EF4-FFF2-40B4-BE49-F238E27FC236}">
                <a16:creationId xmlns:a16="http://schemas.microsoft.com/office/drawing/2014/main" id="{127C2A7D-FE15-421F-B75D-3E34715FE2D7}"/>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A664F40-F16D-4679-876F-B90CDB7EB4C4}"/>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319890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9C000-6927-4C70-8A06-9C6EE39AEC40}"/>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A9505CDA-DA8B-4291-8E6B-A1A63E4473BF}"/>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4" name="Footer Placeholder 3">
            <a:extLst>
              <a:ext uri="{FF2B5EF4-FFF2-40B4-BE49-F238E27FC236}">
                <a16:creationId xmlns:a16="http://schemas.microsoft.com/office/drawing/2014/main" id="{7CF7F254-5E59-4253-84B1-8A0F11E4111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B1E46C6A-CCBA-47A2-96C3-ACFAA81846FE}"/>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188463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D28664-01FD-4778-ACF1-A8D52DED4254}"/>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3" name="Footer Placeholder 2">
            <a:extLst>
              <a:ext uri="{FF2B5EF4-FFF2-40B4-BE49-F238E27FC236}">
                <a16:creationId xmlns:a16="http://schemas.microsoft.com/office/drawing/2014/main" id="{02C7DCB8-B06A-4557-AB14-2EE1C09D24B6}"/>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FB3C127-5313-432F-8463-84D8ECD1CC93}"/>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275984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7CDA-05C4-4515-A9EF-94E9DD7056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CC04D3A4-C8DA-46A7-B895-C5463D71AD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88A250B-963E-4D91-84B9-2CF1D2CFE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00404D-29F3-4426-9779-E3296F20FBA6}"/>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6" name="Footer Placeholder 5">
            <a:extLst>
              <a:ext uri="{FF2B5EF4-FFF2-40B4-BE49-F238E27FC236}">
                <a16:creationId xmlns:a16="http://schemas.microsoft.com/office/drawing/2014/main" id="{C77027A7-CF37-49FC-8484-CF4A0726E15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95F6190-1515-4757-A578-E9E025A8D306}"/>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1118649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B5F8D-1B2D-4FC9-B979-BB8E6C83E1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8C3998E-C09A-4CB6-AFC1-E5799D77B1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017BA780-D073-4ED3-A756-A202403F2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6CC177-054E-43D6-BC50-B549251D4360}"/>
              </a:ext>
            </a:extLst>
          </p:cNvPr>
          <p:cNvSpPr>
            <a:spLocks noGrp="1"/>
          </p:cNvSpPr>
          <p:nvPr>
            <p:ph type="dt" sz="half" idx="10"/>
          </p:nvPr>
        </p:nvSpPr>
        <p:spPr/>
        <p:txBody>
          <a:bodyPr/>
          <a:lstStyle/>
          <a:p>
            <a:fld id="{D1EE101F-01B6-43C8-BF2A-97D6245B6C60}" type="datetimeFigureOut">
              <a:rPr lang="he-IL" smtClean="0"/>
              <a:t>י"ח/חשון/תשפ"ב</a:t>
            </a:fld>
            <a:endParaRPr lang="he-IL"/>
          </a:p>
        </p:txBody>
      </p:sp>
      <p:sp>
        <p:nvSpPr>
          <p:cNvPr id="6" name="Footer Placeholder 5">
            <a:extLst>
              <a:ext uri="{FF2B5EF4-FFF2-40B4-BE49-F238E27FC236}">
                <a16:creationId xmlns:a16="http://schemas.microsoft.com/office/drawing/2014/main" id="{DDFECED9-ECDD-4891-96AD-C5378A28A04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CAD1D3A-3595-432D-BADD-BEBF57FF3905}"/>
              </a:ext>
            </a:extLst>
          </p:cNvPr>
          <p:cNvSpPr>
            <a:spLocks noGrp="1"/>
          </p:cNvSpPr>
          <p:nvPr>
            <p:ph type="sldNum" sz="quarter" idx="12"/>
          </p:nvPr>
        </p:nvSpPr>
        <p:spPr/>
        <p:txBody>
          <a:bodyPr/>
          <a:lstStyle>
            <a:lvl1pPr algn="r" rtl="1">
              <a:defRPr/>
            </a:lvl1pPr>
          </a:lstStyle>
          <a:p>
            <a:fld id="{14452C20-59BC-40FC-8A2C-7AA168804D5B}" type="slidenum">
              <a:rPr lang="he-IL" smtClean="0"/>
              <a:pPr/>
              <a:t>‹#›</a:t>
            </a:fld>
            <a:endParaRPr lang="he-IL" dirty="0"/>
          </a:p>
        </p:txBody>
      </p:sp>
    </p:spTree>
    <p:extLst>
      <p:ext uri="{BB962C8B-B14F-4D97-AF65-F5344CB8AC3E}">
        <p14:creationId xmlns:p14="http://schemas.microsoft.com/office/powerpoint/2010/main" val="539017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8ED433-70B2-44EF-A1C0-7C1E1A62AB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12593B35-5265-4250-B742-32FE9F8C6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5046D0E-E171-49CF-A6D4-4F4CC3937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E101F-01B6-43C8-BF2A-97D6245B6C60}" type="datetimeFigureOut">
              <a:rPr lang="he-IL" smtClean="0"/>
              <a:t>י"ח/חשון/תשפ"ב</a:t>
            </a:fld>
            <a:endParaRPr lang="he-IL"/>
          </a:p>
        </p:txBody>
      </p:sp>
      <p:sp>
        <p:nvSpPr>
          <p:cNvPr id="5" name="Footer Placeholder 4">
            <a:extLst>
              <a:ext uri="{FF2B5EF4-FFF2-40B4-BE49-F238E27FC236}">
                <a16:creationId xmlns:a16="http://schemas.microsoft.com/office/drawing/2014/main" id="{46500791-C8EB-4EFB-9076-B09655607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6DC080E4-EC0C-4CD4-9851-4AE0476442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52C20-59BC-40FC-8A2C-7AA168804D5B}" type="slidenum">
              <a:rPr lang="he-IL" smtClean="0"/>
              <a:t>‹#›</a:t>
            </a:fld>
            <a:endParaRPr lang="he-IL"/>
          </a:p>
        </p:txBody>
      </p:sp>
    </p:spTree>
    <p:extLst>
      <p:ext uri="{BB962C8B-B14F-4D97-AF65-F5344CB8AC3E}">
        <p14:creationId xmlns:p14="http://schemas.microsoft.com/office/powerpoint/2010/main" val="4270523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63C4C63-8EB6-4B06-8C49-BDA121C17B43}" type="datetimeFigureOut">
              <a:rPr lang="en-US" smtClean="0"/>
              <a:t>10/24/2021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7883FE2-A46E-4F53-9E4C-5D1FB0D216C4}" type="slidenum">
              <a:rPr lang="en-US" smtClean="0"/>
              <a:t>‹#›</a:t>
            </a:fld>
            <a:endParaRPr lang="en-US"/>
          </a:p>
        </p:txBody>
      </p:sp>
    </p:spTree>
    <p:extLst>
      <p:ext uri="{BB962C8B-B14F-4D97-AF65-F5344CB8AC3E}">
        <p14:creationId xmlns:p14="http://schemas.microsoft.com/office/powerpoint/2010/main" val="2989327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1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13.xml"/><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12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23.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31.jpeg"/><Relationship Id="rId4" Type="http://schemas.openxmlformats.org/officeDocument/2006/relationships/image" Target="../media/image130.png"/></Relationships>
</file>

<file path=ppt/slides/_rels/slide12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125.xml.rels><?xml version="1.0" encoding="UTF-8" standalone="yes"?>
<Relationships xmlns="http://schemas.openxmlformats.org/package/2006/relationships"><Relationship Id="rId3" Type="http://schemas.openxmlformats.org/officeDocument/2006/relationships/image" Target="../media/image132.jpeg"/><Relationship Id="rId7" Type="http://schemas.openxmlformats.org/officeDocument/2006/relationships/image" Target="../media/image137.jpe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12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38.jpeg"/></Relationships>
</file>

<file path=ppt/slides/_rels/slide12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hyperlink" Target="http://www.bazookajoecomics.com/"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12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10.png"/></Relationships>
</file>

<file path=ppt/slides/_rels/slide13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42.jpeg"/><Relationship Id="rId4" Type="http://schemas.openxmlformats.org/officeDocument/2006/relationships/image" Target="../media/image141.jpe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image" Target="../media/image145.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5.tiff"/><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gif"/><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hyperlink" Target="https://rps.ise.bgu.ac.il/naim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8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5.png"/><Relationship Id="rId7"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6.png"/><Relationship Id="rId4" Type="http://schemas.openxmlformats.org/officeDocument/2006/relationships/image" Target="../media/image85.png"/><Relationship Id="rId9"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24CB-2BA3-4F94-A2AA-F1368C97E5AE}"/>
              </a:ext>
            </a:extLst>
          </p:cNvPr>
          <p:cNvSpPr>
            <a:spLocks noGrp="1"/>
          </p:cNvSpPr>
          <p:nvPr>
            <p:ph type="ctrTitle"/>
          </p:nvPr>
        </p:nvSpPr>
        <p:spPr/>
        <p:txBody>
          <a:bodyPr/>
          <a:lstStyle/>
          <a:p>
            <a:r>
              <a:rPr lang="en-US" dirty="0"/>
              <a:t>AI Tasks</a:t>
            </a:r>
            <a:endParaRPr lang="he-IL" dirty="0"/>
          </a:p>
        </p:txBody>
      </p:sp>
      <p:sp>
        <p:nvSpPr>
          <p:cNvPr id="3" name="Subtitle 2">
            <a:extLst>
              <a:ext uri="{FF2B5EF4-FFF2-40B4-BE49-F238E27FC236}">
                <a16:creationId xmlns:a16="http://schemas.microsoft.com/office/drawing/2014/main" id="{2FADD687-47A3-41F0-A0AE-005000824693}"/>
              </a:ext>
            </a:extLst>
          </p:cNvPr>
          <p:cNvSpPr>
            <a:spLocks noGrp="1"/>
          </p:cNvSpPr>
          <p:nvPr>
            <p:ph type="subTitle" idx="1"/>
          </p:nvPr>
        </p:nvSpPr>
        <p:spPr/>
        <p:txBody>
          <a:bodyPr/>
          <a:lstStyle/>
          <a:p>
            <a:r>
              <a:rPr lang="en-US" dirty="0"/>
              <a:t>Lecture 2</a:t>
            </a:r>
            <a:endParaRPr lang="he-IL" dirty="0"/>
          </a:p>
        </p:txBody>
      </p:sp>
    </p:spTree>
    <p:extLst>
      <p:ext uri="{BB962C8B-B14F-4D97-AF65-F5344CB8AC3E}">
        <p14:creationId xmlns:p14="http://schemas.microsoft.com/office/powerpoint/2010/main" val="3620955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Vertical Filters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7833" y="1439965"/>
            <a:ext cx="6695067" cy="2999300"/>
          </a:xfrm>
        </p:spPr>
      </p:pic>
      <p:sp>
        <p:nvSpPr>
          <p:cNvPr id="5" name="TextBox 4"/>
          <p:cNvSpPr txBox="1"/>
          <p:nvPr/>
        </p:nvSpPr>
        <p:spPr>
          <a:xfrm>
            <a:off x="722671" y="1690688"/>
            <a:ext cx="4355162" cy="2554545"/>
          </a:xfrm>
          <a:prstGeom prst="rect">
            <a:avLst/>
          </a:prstGeom>
          <a:noFill/>
        </p:spPr>
        <p:txBody>
          <a:bodyPr wrap="square" rtlCol="0">
            <a:spAutoFit/>
          </a:bodyPr>
          <a:lstStyle/>
          <a:p>
            <a:r>
              <a:rPr lang="en-US" sz="3200" dirty="0"/>
              <a:t>By subtracting from the value of each pixel the value of the neighbor to its left, we can obtain the outline of the image</a:t>
            </a:r>
          </a:p>
        </p:txBody>
      </p:sp>
    </p:spTree>
    <p:extLst>
      <p:ext uri="{BB962C8B-B14F-4D97-AF65-F5344CB8AC3E}">
        <p14:creationId xmlns:p14="http://schemas.microsoft.com/office/powerpoint/2010/main" val="5168478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3707-6A4E-495F-AEEB-C41002ADABA6}"/>
              </a:ext>
            </a:extLst>
          </p:cNvPr>
          <p:cNvSpPr>
            <a:spLocks noGrp="1"/>
          </p:cNvSpPr>
          <p:nvPr>
            <p:ph type="title"/>
          </p:nvPr>
        </p:nvSpPr>
        <p:spPr/>
        <p:txBody>
          <a:bodyPr/>
          <a:lstStyle/>
          <a:p>
            <a:r>
              <a:rPr lang="en-US" dirty="0"/>
              <a:t>HCP points of interest in Twitter</a:t>
            </a:r>
          </a:p>
        </p:txBody>
      </p:sp>
      <p:sp>
        <p:nvSpPr>
          <p:cNvPr id="3" name="Content Placeholder 2">
            <a:extLst>
              <a:ext uri="{FF2B5EF4-FFF2-40B4-BE49-F238E27FC236}">
                <a16:creationId xmlns:a16="http://schemas.microsoft.com/office/drawing/2014/main" id="{999399C3-AD31-43C8-BE0E-3474FDA910F8}"/>
              </a:ext>
            </a:extLst>
          </p:cNvPr>
          <p:cNvSpPr>
            <a:spLocks noGrp="1"/>
          </p:cNvSpPr>
          <p:nvPr>
            <p:ph idx="1"/>
          </p:nvPr>
        </p:nvSpPr>
        <p:spPr>
          <a:xfrm>
            <a:off x="677334" y="1270000"/>
            <a:ext cx="8596668" cy="3880773"/>
          </a:xfrm>
        </p:spPr>
        <p:txBody>
          <a:bodyPr/>
          <a:lstStyle/>
          <a:p>
            <a:endParaRPr lang="en-US" dirty="0"/>
          </a:p>
          <a:p>
            <a:r>
              <a:rPr lang="en-US" dirty="0">
                <a:solidFill>
                  <a:schemeClr val="tx1"/>
                </a:solidFill>
              </a:rPr>
              <a:t>We used the Twitter search engine to collect accounts matching the short keyword queries. </a:t>
            </a:r>
          </a:p>
          <a:p>
            <a:r>
              <a:rPr lang="en-US" dirty="0">
                <a:solidFill>
                  <a:schemeClr val="tx1"/>
                </a:solidFill>
              </a:rPr>
              <a:t>The results were manually inspected to identify accounts managed by facilities, organizations, and venues related to healthcare. </a:t>
            </a:r>
          </a:p>
          <a:p>
            <a:r>
              <a:rPr lang="en-US" dirty="0">
                <a:solidFill>
                  <a:schemeClr val="tx1"/>
                </a:solidFill>
              </a:rPr>
              <a:t>The resulting 563 accounts which are were divided into four groups of medical professions and the fifth group of general healthcare interest. </a:t>
            </a:r>
          </a:p>
          <a:p>
            <a:r>
              <a:rPr lang="en-US" dirty="0">
                <a:solidFill>
                  <a:schemeClr val="tx1"/>
                </a:solidFill>
              </a:rPr>
              <a:t>We removed from this list POIs that are likely to be followed by non-HCP.</a:t>
            </a:r>
          </a:p>
        </p:txBody>
      </p:sp>
    </p:spTree>
    <p:extLst>
      <p:ext uri="{BB962C8B-B14F-4D97-AF65-F5344CB8AC3E}">
        <p14:creationId xmlns:p14="http://schemas.microsoft.com/office/powerpoint/2010/main" val="30493265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F49186-C349-40BA-989B-D1D73636D080}"/>
              </a:ext>
            </a:extLst>
          </p:cNvPr>
          <p:cNvSpPr>
            <a:spLocks noGrp="1"/>
          </p:cNvSpPr>
          <p:nvPr>
            <p:ph type="title"/>
          </p:nvPr>
        </p:nvSpPr>
        <p:spPr>
          <a:xfrm>
            <a:off x="677333" y="596480"/>
            <a:ext cx="8596668" cy="1320800"/>
          </a:xfrm>
        </p:spPr>
        <p:txBody>
          <a:bodyPr/>
          <a:lstStyle/>
          <a:p>
            <a:r>
              <a:rPr lang="en-US" dirty="0"/>
              <a:t>Methodology</a:t>
            </a:r>
          </a:p>
        </p:txBody>
      </p:sp>
      <p:pic>
        <p:nvPicPr>
          <p:cNvPr id="7" name="Picture 6" descr="A picture containing map&#10;&#10;Description automatically generated">
            <a:extLst>
              <a:ext uri="{FF2B5EF4-FFF2-40B4-BE49-F238E27FC236}">
                <a16:creationId xmlns:a16="http://schemas.microsoft.com/office/drawing/2014/main" id="{7CA66F48-4BEC-4936-ACF2-5ED76BB2A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415724"/>
            <a:ext cx="7450727" cy="5103576"/>
          </a:xfrm>
          <a:prstGeom prst="rect">
            <a:avLst/>
          </a:prstGeom>
        </p:spPr>
      </p:pic>
    </p:spTree>
    <p:extLst>
      <p:ext uri="{BB962C8B-B14F-4D97-AF65-F5344CB8AC3E}">
        <p14:creationId xmlns:p14="http://schemas.microsoft.com/office/powerpoint/2010/main" val="24458851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3707-6A4E-495F-AEEB-C41002ADABA6}"/>
              </a:ext>
            </a:extLst>
          </p:cNvPr>
          <p:cNvSpPr>
            <a:spLocks noGrp="1"/>
          </p:cNvSpPr>
          <p:nvPr>
            <p:ph type="title"/>
          </p:nvPr>
        </p:nvSpPr>
        <p:spPr/>
        <p:txBody>
          <a:bodyPr/>
          <a:lstStyle/>
          <a:p>
            <a:r>
              <a:rPr lang="en-US" dirty="0"/>
              <a:t>HCP related Twitter Accounts</a:t>
            </a:r>
          </a:p>
        </p:txBody>
      </p:sp>
      <p:sp>
        <p:nvSpPr>
          <p:cNvPr id="3" name="Content Placeholder 2">
            <a:extLst>
              <a:ext uri="{FF2B5EF4-FFF2-40B4-BE49-F238E27FC236}">
                <a16:creationId xmlns:a16="http://schemas.microsoft.com/office/drawing/2014/main" id="{999399C3-AD31-43C8-BE0E-3474FDA910F8}"/>
              </a:ext>
            </a:extLst>
          </p:cNvPr>
          <p:cNvSpPr>
            <a:spLocks noGrp="1"/>
          </p:cNvSpPr>
          <p:nvPr>
            <p:ph idx="1"/>
          </p:nvPr>
        </p:nvSpPr>
        <p:spPr>
          <a:xfrm>
            <a:off x="677334" y="1270000"/>
            <a:ext cx="8596668" cy="3880773"/>
          </a:xfrm>
        </p:spPr>
        <p:txBody>
          <a:bodyPr/>
          <a:lstStyle/>
          <a:p>
            <a:r>
              <a:rPr lang="en-US" dirty="0">
                <a:solidFill>
                  <a:schemeClr val="tx1"/>
                </a:solidFill>
              </a:rPr>
              <a:t>Using the Twitter API, we collected 434,825 followers of the remaining 522 HCP POIs prioritizing those that follow multiple POIs. </a:t>
            </a:r>
          </a:p>
          <a:p>
            <a:r>
              <a:rPr lang="en-US" dirty="0">
                <a:solidFill>
                  <a:schemeClr val="tx1"/>
                </a:solidFill>
              </a:rPr>
              <a:t>Twitter accounts collected in this manner include private accounts, and accounts managed by organizations, for example, official accounts of medical centers in the U.S. </a:t>
            </a:r>
          </a:p>
          <a:p>
            <a:r>
              <a:rPr lang="en-US" dirty="0">
                <a:solidFill>
                  <a:schemeClr val="tx1"/>
                </a:solidFill>
              </a:rPr>
              <a:t>There are also many non-HCP accounts, for example, patients, reporters, or academic scholars.</a:t>
            </a:r>
          </a:p>
        </p:txBody>
      </p:sp>
    </p:spTree>
    <p:extLst>
      <p:ext uri="{BB962C8B-B14F-4D97-AF65-F5344CB8AC3E}">
        <p14:creationId xmlns:p14="http://schemas.microsoft.com/office/powerpoint/2010/main" val="1848932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F49186-C349-40BA-989B-D1D73636D080}"/>
              </a:ext>
            </a:extLst>
          </p:cNvPr>
          <p:cNvSpPr>
            <a:spLocks noGrp="1"/>
          </p:cNvSpPr>
          <p:nvPr>
            <p:ph type="title"/>
          </p:nvPr>
        </p:nvSpPr>
        <p:spPr>
          <a:xfrm>
            <a:off x="677333" y="596480"/>
            <a:ext cx="8596668" cy="1320800"/>
          </a:xfrm>
        </p:spPr>
        <p:txBody>
          <a:bodyPr/>
          <a:lstStyle/>
          <a:p>
            <a:r>
              <a:rPr lang="en-US" dirty="0"/>
              <a:t>Methodology</a:t>
            </a:r>
          </a:p>
        </p:txBody>
      </p:sp>
      <p:pic>
        <p:nvPicPr>
          <p:cNvPr id="7" name="Picture 6" descr="A picture containing map&#10;&#10;Description automatically generated">
            <a:extLst>
              <a:ext uri="{FF2B5EF4-FFF2-40B4-BE49-F238E27FC236}">
                <a16:creationId xmlns:a16="http://schemas.microsoft.com/office/drawing/2014/main" id="{7CA66F48-4BEC-4936-ACF2-5ED76BB2A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415724"/>
            <a:ext cx="7450727" cy="5103576"/>
          </a:xfrm>
          <a:prstGeom prst="rect">
            <a:avLst/>
          </a:prstGeom>
        </p:spPr>
      </p:pic>
    </p:spTree>
    <p:extLst>
      <p:ext uri="{BB962C8B-B14F-4D97-AF65-F5344CB8AC3E}">
        <p14:creationId xmlns:p14="http://schemas.microsoft.com/office/powerpoint/2010/main" val="706238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3707-6A4E-495F-AEEB-C41002ADABA6}"/>
              </a:ext>
            </a:extLst>
          </p:cNvPr>
          <p:cNvSpPr>
            <a:spLocks noGrp="1"/>
          </p:cNvSpPr>
          <p:nvPr>
            <p:ph type="title"/>
          </p:nvPr>
        </p:nvSpPr>
        <p:spPr/>
        <p:txBody>
          <a:bodyPr/>
          <a:lstStyle/>
          <a:p>
            <a:r>
              <a:rPr lang="en-US" dirty="0"/>
              <a:t>Training machine learning classifiers using active learning</a:t>
            </a:r>
          </a:p>
        </p:txBody>
      </p:sp>
      <p:sp>
        <p:nvSpPr>
          <p:cNvPr id="3" name="Content Placeholder 2">
            <a:extLst>
              <a:ext uri="{FF2B5EF4-FFF2-40B4-BE49-F238E27FC236}">
                <a16:creationId xmlns:a16="http://schemas.microsoft.com/office/drawing/2014/main" id="{999399C3-AD31-43C8-BE0E-3474FDA910F8}"/>
              </a:ext>
            </a:extLst>
          </p:cNvPr>
          <p:cNvSpPr>
            <a:spLocks noGrp="1"/>
          </p:cNvSpPr>
          <p:nvPr>
            <p:ph idx="1"/>
          </p:nvPr>
        </p:nvSpPr>
        <p:spPr>
          <a:xfrm>
            <a:off x="677334" y="1270000"/>
            <a:ext cx="8596668" cy="3880773"/>
          </a:xfrm>
        </p:spPr>
        <p:txBody>
          <a:bodyPr/>
          <a:lstStyle/>
          <a:p>
            <a:endParaRPr lang="en-US" dirty="0">
              <a:solidFill>
                <a:schemeClr val="tx1"/>
              </a:solidFill>
            </a:endParaRPr>
          </a:p>
          <a:p>
            <a:endParaRPr lang="en-US" dirty="0">
              <a:solidFill>
                <a:schemeClr val="tx1"/>
              </a:solidFill>
            </a:endParaRPr>
          </a:p>
          <a:p>
            <a:r>
              <a:rPr lang="en-US" dirty="0"/>
              <a:t>To filter out organizational and non-HCP Twitter accounts, we trained two machine learning classifiers through an iterative process known as active learning.</a:t>
            </a:r>
          </a:p>
          <a:p>
            <a:r>
              <a:rPr lang="en-US" dirty="0"/>
              <a:t>Here, we used the SVM (support vector machine) classification model. </a:t>
            </a:r>
          </a:p>
          <a:p>
            <a:r>
              <a:rPr lang="en-US" dirty="0"/>
              <a:t>TF-IDF (term frequency-inverse document frequency) features were extracted from the accounts’ description and full name. </a:t>
            </a:r>
          </a:p>
          <a:p>
            <a:r>
              <a:rPr lang="en-US" dirty="0"/>
              <a:t>The latter occasionally include a profession or a relevant title, such as MD (medical doctor) or RN (registered nurse)</a:t>
            </a:r>
            <a:endParaRPr lang="en-US" dirty="0">
              <a:solidFill>
                <a:schemeClr val="tx1"/>
              </a:solidFill>
            </a:endParaRPr>
          </a:p>
        </p:txBody>
      </p:sp>
      <p:pic>
        <p:nvPicPr>
          <p:cNvPr id="4" name="Picture 3">
            <a:extLst>
              <a:ext uri="{FF2B5EF4-FFF2-40B4-BE49-F238E27FC236}">
                <a16:creationId xmlns:a16="http://schemas.microsoft.com/office/drawing/2014/main" id="{D56B7C4A-0CA2-47F3-AE31-E0D81BD2BFAC}"/>
              </a:ext>
            </a:extLst>
          </p:cNvPr>
          <p:cNvPicPr>
            <a:picLocks noChangeAspect="1"/>
          </p:cNvPicPr>
          <p:nvPr/>
        </p:nvPicPr>
        <p:blipFill>
          <a:blip r:embed="rId3"/>
          <a:stretch>
            <a:fillRect/>
          </a:stretch>
        </p:blipFill>
        <p:spPr>
          <a:xfrm>
            <a:off x="677333" y="5160639"/>
            <a:ext cx="5534025" cy="600075"/>
          </a:xfrm>
          <a:prstGeom prst="rect">
            <a:avLst/>
          </a:prstGeom>
        </p:spPr>
      </p:pic>
      <p:pic>
        <p:nvPicPr>
          <p:cNvPr id="5" name="Picture 4">
            <a:extLst>
              <a:ext uri="{FF2B5EF4-FFF2-40B4-BE49-F238E27FC236}">
                <a16:creationId xmlns:a16="http://schemas.microsoft.com/office/drawing/2014/main" id="{73625736-EBBD-406E-B3AD-5337DA15FAC5}"/>
              </a:ext>
            </a:extLst>
          </p:cNvPr>
          <p:cNvPicPr>
            <a:picLocks noChangeAspect="1"/>
          </p:cNvPicPr>
          <p:nvPr/>
        </p:nvPicPr>
        <p:blipFill>
          <a:blip r:embed="rId4"/>
          <a:stretch>
            <a:fillRect/>
          </a:stretch>
        </p:blipFill>
        <p:spPr>
          <a:xfrm>
            <a:off x="677333" y="5819279"/>
            <a:ext cx="4324350" cy="342900"/>
          </a:xfrm>
          <a:prstGeom prst="rect">
            <a:avLst/>
          </a:prstGeom>
        </p:spPr>
      </p:pic>
      <p:pic>
        <p:nvPicPr>
          <p:cNvPr id="6" name="Picture 5">
            <a:extLst>
              <a:ext uri="{FF2B5EF4-FFF2-40B4-BE49-F238E27FC236}">
                <a16:creationId xmlns:a16="http://schemas.microsoft.com/office/drawing/2014/main" id="{E1B9C1F9-200A-42C6-88B1-154636DD2AF1}"/>
              </a:ext>
            </a:extLst>
          </p:cNvPr>
          <p:cNvPicPr>
            <a:picLocks noChangeAspect="1"/>
          </p:cNvPicPr>
          <p:nvPr/>
        </p:nvPicPr>
        <p:blipFill>
          <a:blip r:embed="rId5"/>
          <a:stretch>
            <a:fillRect/>
          </a:stretch>
        </p:blipFill>
        <p:spPr>
          <a:xfrm>
            <a:off x="5749395" y="6109996"/>
            <a:ext cx="4695825" cy="533400"/>
          </a:xfrm>
          <a:prstGeom prst="rect">
            <a:avLst/>
          </a:prstGeom>
        </p:spPr>
      </p:pic>
      <p:pic>
        <p:nvPicPr>
          <p:cNvPr id="7" name="Picture 6">
            <a:extLst>
              <a:ext uri="{FF2B5EF4-FFF2-40B4-BE49-F238E27FC236}">
                <a16:creationId xmlns:a16="http://schemas.microsoft.com/office/drawing/2014/main" id="{17B7EE9D-233C-4447-8032-34E1AE37C9D7}"/>
              </a:ext>
            </a:extLst>
          </p:cNvPr>
          <p:cNvPicPr>
            <a:picLocks noChangeAspect="1"/>
          </p:cNvPicPr>
          <p:nvPr/>
        </p:nvPicPr>
        <p:blipFill>
          <a:blip r:embed="rId6"/>
          <a:stretch>
            <a:fillRect/>
          </a:stretch>
        </p:blipFill>
        <p:spPr>
          <a:xfrm>
            <a:off x="6516513" y="4871364"/>
            <a:ext cx="5514975" cy="971550"/>
          </a:xfrm>
          <a:prstGeom prst="rect">
            <a:avLst/>
          </a:prstGeom>
        </p:spPr>
      </p:pic>
    </p:spTree>
    <p:extLst>
      <p:ext uri="{BB962C8B-B14F-4D97-AF65-F5344CB8AC3E}">
        <p14:creationId xmlns:p14="http://schemas.microsoft.com/office/powerpoint/2010/main" val="114256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6123187-C4F9-4A6A-B566-35435689B6DF}"/>
              </a:ext>
            </a:extLst>
          </p:cNvPr>
          <p:cNvSpPr>
            <a:spLocks noGrp="1"/>
          </p:cNvSpPr>
          <p:nvPr>
            <p:ph type="title"/>
          </p:nvPr>
        </p:nvSpPr>
        <p:spPr>
          <a:xfrm>
            <a:off x="677333" y="596480"/>
            <a:ext cx="8596668" cy="1320800"/>
          </a:xfrm>
        </p:spPr>
        <p:txBody>
          <a:bodyPr/>
          <a:lstStyle/>
          <a:p>
            <a:r>
              <a:rPr lang="en-US" dirty="0"/>
              <a:t>Training machine learning classifiers</a:t>
            </a:r>
          </a:p>
        </p:txBody>
      </p:sp>
      <p:sp>
        <p:nvSpPr>
          <p:cNvPr id="11" name="TextBox 10">
            <a:extLst>
              <a:ext uri="{FF2B5EF4-FFF2-40B4-BE49-F238E27FC236}">
                <a16:creationId xmlns:a16="http://schemas.microsoft.com/office/drawing/2014/main" id="{C2959BDF-8CFE-42DD-83DC-1F20D2D1DA57}"/>
              </a:ext>
            </a:extLst>
          </p:cNvPr>
          <p:cNvSpPr txBox="1"/>
          <p:nvPr/>
        </p:nvSpPr>
        <p:spPr>
          <a:xfrm>
            <a:off x="677333" y="1389662"/>
            <a:ext cx="85966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mn-cs"/>
              </a:rPr>
              <a:t>Building Individual vs Organization and HCP vs Not HCP classifiers</a:t>
            </a:r>
          </a:p>
        </p:txBody>
      </p:sp>
      <p:sp>
        <p:nvSpPr>
          <p:cNvPr id="5" name="Content Placeholder 2">
            <a:extLst>
              <a:ext uri="{FF2B5EF4-FFF2-40B4-BE49-F238E27FC236}">
                <a16:creationId xmlns:a16="http://schemas.microsoft.com/office/drawing/2014/main" id="{5F709E03-D5F5-4D79-86D5-2220A7AD5EEF}"/>
              </a:ext>
            </a:extLst>
          </p:cNvPr>
          <p:cNvSpPr>
            <a:spLocks noGrp="1"/>
          </p:cNvSpPr>
          <p:nvPr>
            <p:ph idx="1"/>
          </p:nvPr>
        </p:nvSpPr>
        <p:spPr>
          <a:xfrm>
            <a:off x="677333" y="2044788"/>
            <a:ext cx="10515600" cy="4351338"/>
          </a:xfrm>
        </p:spPr>
        <p:txBody>
          <a:bodyPr>
            <a:normAutofit/>
          </a:bodyPr>
          <a:lstStyle/>
          <a:p>
            <a:r>
              <a:rPr lang="en-US" dirty="0">
                <a:latin typeface="Assistant" panose="00000500000000000000" pitchFamily="2" charset="-79"/>
                <a:cs typeface="Assistant" panose="00000500000000000000" pitchFamily="2" charset="-79"/>
              </a:rPr>
              <a:t>1,800 accounts following point-of-interest health, three reviewers, 20 iterations</a:t>
            </a:r>
          </a:p>
          <a:p>
            <a:endParaRPr lang="en-US" dirty="0">
              <a:latin typeface="Assistant" panose="00000500000000000000" pitchFamily="2" charset="-79"/>
              <a:cs typeface="Assistant" panose="00000500000000000000" pitchFamily="2" charset="-79"/>
            </a:endParaRPr>
          </a:p>
          <a:p>
            <a:r>
              <a:rPr lang="en-US" b="1" dirty="0">
                <a:latin typeface="Assistant" panose="00000500000000000000" pitchFamily="2" charset="-79"/>
                <a:cs typeface="Assistant" panose="00000500000000000000" pitchFamily="2" charset="-79"/>
              </a:rPr>
              <a:t>Each account was examined by two reviewers separately</a:t>
            </a:r>
          </a:p>
          <a:p>
            <a:endParaRPr lang="en-US" dirty="0">
              <a:latin typeface="Assistant" panose="00000500000000000000" pitchFamily="2" charset="-79"/>
              <a:cs typeface="Assistant" panose="00000500000000000000" pitchFamily="2" charset="-79"/>
            </a:endParaRPr>
          </a:p>
          <a:p>
            <a:r>
              <a:rPr lang="en-US" dirty="0">
                <a:latin typeface="Assistant" panose="00000500000000000000" pitchFamily="2" charset="-79"/>
                <a:cs typeface="Assistant" panose="00000500000000000000" pitchFamily="2" charset="-79"/>
              </a:rPr>
              <a:t>Account description and tweets for assessment</a:t>
            </a:r>
          </a:p>
          <a:p>
            <a:endParaRPr lang="en-US" dirty="0">
              <a:latin typeface="Assistant" panose="00000500000000000000" pitchFamily="2" charset="-79"/>
              <a:cs typeface="Assistant" panose="00000500000000000000" pitchFamily="2" charset="-79"/>
            </a:endParaRPr>
          </a:p>
          <a:p>
            <a:r>
              <a:rPr lang="en-US" dirty="0">
                <a:latin typeface="Assistant" panose="00000500000000000000" pitchFamily="2" charset="-79"/>
                <a:cs typeface="Assistant" panose="00000500000000000000" pitchFamily="2" charset="-79"/>
              </a:rPr>
              <a:t>Individuals – HCP or not HCP?</a:t>
            </a:r>
          </a:p>
          <a:p>
            <a:endParaRPr lang="en-US" dirty="0">
              <a:latin typeface="Assistant" panose="00000500000000000000" pitchFamily="2" charset="-79"/>
              <a:cs typeface="Assistant" panose="00000500000000000000" pitchFamily="2" charset="-79"/>
            </a:endParaRPr>
          </a:p>
          <a:p>
            <a:r>
              <a:rPr lang="en-US" dirty="0">
                <a:latin typeface="Assistant" panose="00000500000000000000" pitchFamily="2" charset="-79"/>
                <a:cs typeface="Assistant" panose="00000500000000000000" pitchFamily="2" charset="-79"/>
              </a:rPr>
              <a:t>Disagreements settled to consensus in a meeting of the three reviewers</a:t>
            </a:r>
          </a:p>
        </p:txBody>
      </p:sp>
    </p:spTree>
    <p:extLst>
      <p:ext uri="{BB962C8B-B14F-4D97-AF65-F5344CB8AC3E}">
        <p14:creationId xmlns:p14="http://schemas.microsoft.com/office/powerpoint/2010/main" val="401644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48DC-C8CA-474B-9079-BCE2CEC6E208}"/>
              </a:ext>
            </a:extLst>
          </p:cNvPr>
          <p:cNvSpPr>
            <a:spLocks noGrp="1"/>
          </p:cNvSpPr>
          <p:nvPr>
            <p:ph type="title"/>
          </p:nvPr>
        </p:nvSpPr>
        <p:spPr/>
        <p:txBody>
          <a:bodyPr/>
          <a:lstStyle/>
          <a:p>
            <a:r>
              <a:rPr lang="en-US" dirty="0"/>
              <a:t>Classifiers’ Performance</a:t>
            </a:r>
          </a:p>
        </p:txBody>
      </p:sp>
      <p:sp>
        <p:nvSpPr>
          <p:cNvPr id="3" name="Content Placeholder 2">
            <a:extLst>
              <a:ext uri="{FF2B5EF4-FFF2-40B4-BE49-F238E27FC236}">
                <a16:creationId xmlns:a16="http://schemas.microsoft.com/office/drawing/2014/main" id="{1201ED9A-35F8-4B1E-9B4A-1386CA045C7F}"/>
              </a:ext>
            </a:extLst>
          </p:cNvPr>
          <p:cNvSpPr>
            <a:spLocks noGrp="1"/>
          </p:cNvSpPr>
          <p:nvPr>
            <p:ph idx="1"/>
          </p:nvPr>
        </p:nvSpPr>
        <p:spPr>
          <a:xfrm>
            <a:off x="677334" y="1689533"/>
            <a:ext cx="5672493" cy="3880773"/>
          </a:xfrm>
        </p:spPr>
        <p:txBody>
          <a:bodyPr>
            <a:normAutofit fontScale="92500" lnSpcReduction="10000"/>
          </a:bodyPr>
          <a:lstStyle/>
          <a:p>
            <a:r>
              <a:rPr lang="en-US" dirty="0"/>
              <a:t>Individual vs. Organization – 88.5% accuracy 10XCV</a:t>
            </a:r>
          </a:p>
          <a:p>
            <a:r>
              <a:rPr lang="en-US" dirty="0"/>
              <a:t>HCP classifier on Individual accounts – 78.6% accuracy 10XCV</a:t>
            </a:r>
          </a:p>
          <a:p>
            <a:r>
              <a:rPr lang="en-US" b="1" dirty="0"/>
              <a:t>70+% confidence</a:t>
            </a:r>
            <a:r>
              <a:rPr lang="en-US" dirty="0"/>
              <a:t> instances considered individual HCPs</a:t>
            </a:r>
          </a:p>
          <a:p>
            <a:r>
              <a:rPr lang="en-US" dirty="0"/>
              <a:t>53K authors – 16.6M tweets from 01.01.2019 to 06.12.2020</a:t>
            </a:r>
          </a:p>
          <a:p>
            <a:endParaRPr lang="en-US" dirty="0"/>
          </a:p>
          <a:p>
            <a:r>
              <a:rPr lang="en-US" dirty="0"/>
              <a:t>Random test sample 1 (N=100) – 84% of accounts are individual HCPs</a:t>
            </a:r>
          </a:p>
          <a:p>
            <a:r>
              <a:rPr lang="en-US" dirty="0"/>
              <a:t>Random test sample 2 (N=100) – 89% of accounts are individual HCPs</a:t>
            </a:r>
          </a:p>
          <a:p>
            <a:pPr marL="0" indent="0">
              <a:buNone/>
            </a:pPr>
            <a:endParaRPr lang="en-US" dirty="0"/>
          </a:p>
        </p:txBody>
      </p:sp>
      <p:pic>
        <p:nvPicPr>
          <p:cNvPr id="4" name="Picture 3">
            <a:extLst>
              <a:ext uri="{FF2B5EF4-FFF2-40B4-BE49-F238E27FC236}">
                <a16:creationId xmlns:a16="http://schemas.microsoft.com/office/drawing/2014/main" id="{CE845A8E-AA3A-4EDE-A9B9-8D31C0618914}"/>
              </a:ext>
            </a:extLst>
          </p:cNvPr>
          <p:cNvPicPr>
            <a:picLocks noChangeAspect="1"/>
          </p:cNvPicPr>
          <p:nvPr/>
        </p:nvPicPr>
        <p:blipFill>
          <a:blip r:embed="rId2"/>
          <a:stretch>
            <a:fillRect/>
          </a:stretch>
        </p:blipFill>
        <p:spPr>
          <a:xfrm>
            <a:off x="6205989" y="1689533"/>
            <a:ext cx="5848350" cy="2581275"/>
          </a:xfrm>
          <a:prstGeom prst="rect">
            <a:avLst/>
          </a:prstGeom>
        </p:spPr>
      </p:pic>
    </p:spTree>
    <p:extLst>
      <p:ext uri="{BB962C8B-B14F-4D97-AF65-F5344CB8AC3E}">
        <p14:creationId xmlns:p14="http://schemas.microsoft.com/office/powerpoint/2010/main" val="3151718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F49186-C349-40BA-989B-D1D73636D080}"/>
              </a:ext>
            </a:extLst>
          </p:cNvPr>
          <p:cNvSpPr>
            <a:spLocks noGrp="1"/>
          </p:cNvSpPr>
          <p:nvPr>
            <p:ph type="title"/>
          </p:nvPr>
        </p:nvSpPr>
        <p:spPr>
          <a:xfrm>
            <a:off x="677333" y="596480"/>
            <a:ext cx="8596668" cy="1320800"/>
          </a:xfrm>
        </p:spPr>
        <p:txBody>
          <a:bodyPr/>
          <a:lstStyle/>
          <a:p>
            <a:r>
              <a:rPr lang="en-US" dirty="0"/>
              <a:t>Methodology</a:t>
            </a:r>
          </a:p>
        </p:txBody>
      </p:sp>
      <p:pic>
        <p:nvPicPr>
          <p:cNvPr id="7" name="Picture 6" descr="A picture containing map&#10;&#10;Description automatically generated">
            <a:extLst>
              <a:ext uri="{FF2B5EF4-FFF2-40B4-BE49-F238E27FC236}">
                <a16:creationId xmlns:a16="http://schemas.microsoft.com/office/drawing/2014/main" id="{7CA66F48-4BEC-4936-ACF2-5ED76BB2A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415724"/>
            <a:ext cx="7450727" cy="5103576"/>
          </a:xfrm>
          <a:prstGeom prst="rect">
            <a:avLst/>
          </a:prstGeom>
        </p:spPr>
      </p:pic>
    </p:spTree>
    <p:extLst>
      <p:ext uri="{BB962C8B-B14F-4D97-AF65-F5344CB8AC3E}">
        <p14:creationId xmlns:p14="http://schemas.microsoft.com/office/powerpoint/2010/main" val="4066132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07B402B-ED48-40B6-8A74-F9F9F20DD9FA}"/>
              </a:ext>
            </a:extLst>
          </p:cNvPr>
          <p:cNvSpPr>
            <a:spLocks noGrp="1"/>
          </p:cNvSpPr>
          <p:nvPr>
            <p:ph type="title"/>
          </p:nvPr>
        </p:nvSpPr>
        <p:spPr>
          <a:xfrm>
            <a:off x="677334" y="609600"/>
            <a:ext cx="8596668" cy="1320800"/>
          </a:xfrm>
        </p:spPr>
        <p:txBody>
          <a:bodyPr/>
          <a:lstStyle/>
          <a:p>
            <a:r>
              <a:rPr lang="en-US" dirty="0"/>
              <a:t>Topic Analysis</a:t>
            </a:r>
          </a:p>
        </p:txBody>
      </p:sp>
      <p:sp>
        <p:nvSpPr>
          <p:cNvPr id="10" name="TextBox 9">
            <a:extLst>
              <a:ext uri="{FF2B5EF4-FFF2-40B4-BE49-F238E27FC236}">
                <a16:creationId xmlns:a16="http://schemas.microsoft.com/office/drawing/2014/main" id="{D8410370-9697-4424-97A2-8F59E4B25272}"/>
              </a:ext>
            </a:extLst>
          </p:cNvPr>
          <p:cNvSpPr txBox="1"/>
          <p:nvPr/>
        </p:nvSpPr>
        <p:spPr>
          <a:xfrm>
            <a:off x="677334" y="1389662"/>
            <a:ext cx="700738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mn-cs"/>
              </a:rPr>
              <a:t>Topic volume over time, ordered by sentiment</a:t>
            </a:r>
          </a:p>
        </p:txBody>
      </p:sp>
      <p:sp>
        <p:nvSpPr>
          <p:cNvPr id="12" name="Content Placeholder 2">
            <a:extLst>
              <a:ext uri="{FF2B5EF4-FFF2-40B4-BE49-F238E27FC236}">
                <a16:creationId xmlns:a16="http://schemas.microsoft.com/office/drawing/2014/main" id="{E7B10280-12A1-4432-8E96-5A4EEC4361DF}"/>
              </a:ext>
            </a:extLst>
          </p:cNvPr>
          <p:cNvSpPr>
            <a:spLocks noGrp="1"/>
          </p:cNvSpPr>
          <p:nvPr>
            <p:ph idx="1"/>
          </p:nvPr>
        </p:nvSpPr>
        <p:spPr>
          <a:xfrm>
            <a:off x="677334" y="1488613"/>
            <a:ext cx="8596668" cy="3880773"/>
          </a:xfrm>
        </p:spPr>
        <p:txBody>
          <a:bodyPr/>
          <a:lstStyle/>
          <a:p>
            <a:endParaRPr lang="en-US" dirty="0"/>
          </a:p>
          <a:p>
            <a:r>
              <a:rPr lang="en-US" sz="1600" dirty="0"/>
              <a:t>Changes in topic volume through time</a:t>
            </a:r>
          </a:p>
          <a:p>
            <a:r>
              <a:rPr lang="en-US" sz="1600" dirty="0"/>
              <a:t>Bottom topics are lower in sentiment</a:t>
            </a:r>
          </a:p>
        </p:txBody>
      </p:sp>
      <p:pic>
        <p:nvPicPr>
          <p:cNvPr id="3" name="Picture 2" descr="Chart&#10;&#10;Description automatically generated">
            <a:extLst>
              <a:ext uri="{FF2B5EF4-FFF2-40B4-BE49-F238E27FC236}">
                <a16:creationId xmlns:a16="http://schemas.microsoft.com/office/drawing/2014/main" id="{C4B2E781-2038-48D8-80B0-40B709F79B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319" y="2470731"/>
            <a:ext cx="8094877" cy="4387269"/>
          </a:xfrm>
          <a:prstGeom prst="rect">
            <a:avLst/>
          </a:prstGeom>
        </p:spPr>
      </p:pic>
    </p:spTree>
    <p:extLst>
      <p:ext uri="{BB962C8B-B14F-4D97-AF65-F5344CB8AC3E}">
        <p14:creationId xmlns:p14="http://schemas.microsoft.com/office/powerpoint/2010/main" val="2235943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E0CFAE-F973-4DA2-8BE8-0A98FE14F1C9}"/>
              </a:ext>
            </a:extLst>
          </p:cNvPr>
          <p:cNvSpPr>
            <a:spLocks noGrp="1"/>
          </p:cNvSpPr>
          <p:nvPr>
            <p:ph type="title"/>
          </p:nvPr>
        </p:nvSpPr>
        <p:spPr>
          <a:xfrm>
            <a:off x="677334" y="609600"/>
            <a:ext cx="8596668" cy="1320800"/>
          </a:xfrm>
        </p:spPr>
        <p:txBody>
          <a:bodyPr/>
          <a:lstStyle/>
          <a:p>
            <a:r>
              <a:rPr lang="en-US" dirty="0"/>
              <a:t>Emotion Detection</a:t>
            </a:r>
          </a:p>
        </p:txBody>
      </p:sp>
      <p:sp>
        <p:nvSpPr>
          <p:cNvPr id="5" name="TextBox 4">
            <a:extLst>
              <a:ext uri="{FF2B5EF4-FFF2-40B4-BE49-F238E27FC236}">
                <a16:creationId xmlns:a16="http://schemas.microsoft.com/office/drawing/2014/main" id="{9AFA17FB-3D12-4B4E-8946-83EE622C7430}"/>
              </a:ext>
            </a:extLst>
          </p:cNvPr>
          <p:cNvSpPr txBox="1"/>
          <p:nvPr/>
        </p:nvSpPr>
        <p:spPr>
          <a:xfrm>
            <a:off x="677334" y="1389662"/>
            <a:ext cx="700738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mn-cs"/>
              </a:rPr>
              <a:t>Topic tweet emotion aggregates and distribution</a:t>
            </a:r>
          </a:p>
        </p:txBody>
      </p:sp>
      <p:pic>
        <p:nvPicPr>
          <p:cNvPr id="6" name="Picture 2" descr="Six Basic Emotions">
            <a:extLst>
              <a:ext uri="{FF2B5EF4-FFF2-40B4-BE49-F238E27FC236}">
                <a16:creationId xmlns:a16="http://schemas.microsoft.com/office/drawing/2014/main" id="{CCD29866-D61E-447A-8D42-9950F486C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2075" y="2783162"/>
            <a:ext cx="3524552" cy="3089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A8DDD5-3B6C-4578-9FDA-AA457C0506B4}"/>
              </a:ext>
            </a:extLst>
          </p:cNvPr>
          <p:cNvSpPr txBox="1"/>
          <p:nvPr/>
        </p:nvSpPr>
        <p:spPr>
          <a:xfrm>
            <a:off x="9100827" y="2413830"/>
            <a:ext cx="271549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Ekman’s six emotions</a:t>
            </a:r>
          </a:p>
        </p:txBody>
      </p:sp>
      <p:pic>
        <p:nvPicPr>
          <p:cNvPr id="9" name="Picture 8">
            <a:extLst>
              <a:ext uri="{FF2B5EF4-FFF2-40B4-BE49-F238E27FC236}">
                <a16:creationId xmlns:a16="http://schemas.microsoft.com/office/drawing/2014/main" id="{73C5FF03-602B-41E2-B5A8-FCF0CD18C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682" y="2032207"/>
            <a:ext cx="7664522" cy="4311294"/>
          </a:xfrm>
          <a:prstGeom prst="rect">
            <a:avLst/>
          </a:prstGeom>
        </p:spPr>
      </p:pic>
    </p:spTree>
    <p:extLst>
      <p:ext uri="{BB962C8B-B14F-4D97-AF65-F5344CB8AC3E}">
        <p14:creationId xmlns:p14="http://schemas.microsoft.com/office/powerpoint/2010/main" val="422713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75476" y="5475183"/>
            <a:ext cx="4264743" cy="461026"/>
          </a:xfrm>
        </p:spPr>
        <p:txBody>
          <a:bodyPr>
            <a:noAutofit/>
          </a:bodyPr>
          <a:lstStyle/>
          <a:p>
            <a:pPr marL="0" indent="0">
              <a:buNone/>
            </a:pPr>
            <a:r>
              <a:rPr lang="en-US" dirty="0"/>
              <a:t>6x6x1 image (grayscale)</a:t>
            </a:r>
          </a:p>
        </p:txBody>
      </p:sp>
      <p:graphicFrame>
        <p:nvGraphicFramePr>
          <p:cNvPr id="4" name="Table 3"/>
          <p:cNvGraphicFramePr>
            <a:graphicFrameLocks noGrp="1"/>
          </p:cNvGraphicFramePr>
          <p:nvPr/>
        </p:nvGraphicFramePr>
        <p:xfrm>
          <a:off x="470797" y="1438366"/>
          <a:ext cx="3837042" cy="3840480"/>
        </p:xfrm>
        <a:graphic>
          <a:graphicData uri="http://schemas.openxmlformats.org/drawingml/2006/table">
            <a:tbl>
              <a:tblPr firstRow="1" bandRow="1">
                <a:tableStyleId>{5C22544A-7EE6-4342-B048-85BDC9FD1C3A}</a:tableStyleId>
              </a:tblPr>
              <a:tblGrid>
                <a:gridCol w="639507">
                  <a:extLst>
                    <a:ext uri="{9D8B030D-6E8A-4147-A177-3AD203B41FA5}">
                      <a16:colId xmlns:a16="http://schemas.microsoft.com/office/drawing/2014/main" val="20000"/>
                    </a:ext>
                  </a:extLst>
                </a:gridCol>
                <a:gridCol w="639507">
                  <a:extLst>
                    <a:ext uri="{9D8B030D-6E8A-4147-A177-3AD203B41FA5}">
                      <a16:colId xmlns:a16="http://schemas.microsoft.com/office/drawing/2014/main" val="20001"/>
                    </a:ext>
                  </a:extLst>
                </a:gridCol>
                <a:gridCol w="639507">
                  <a:extLst>
                    <a:ext uri="{9D8B030D-6E8A-4147-A177-3AD203B41FA5}">
                      <a16:colId xmlns:a16="http://schemas.microsoft.com/office/drawing/2014/main" val="20002"/>
                    </a:ext>
                  </a:extLst>
                </a:gridCol>
                <a:gridCol w="639507">
                  <a:extLst>
                    <a:ext uri="{9D8B030D-6E8A-4147-A177-3AD203B41FA5}">
                      <a16:colId xmlns:a16="http://schemas.microsoft.com/office/drawing/2014/main" val="20003"/>
                    </a:ext>
                  </a:extLst>
                </a:gridCol>
                <a:gridCol w="639507">
                  <a:extLst>
                    <a:ext uri="{9D8B030D-6E8A-4147-A177-3AD203B41FA5}">
                      <a16:colId xmlns:a16="http://schemas.microsoft.com/office/drawing/2014/main" val="20004"/>
                    </a:ext>
                  </a:extLst>
                </a:gridCol>
                <a:gridCol w="639507">
                  <a:extLst>
                    <a:ext uri="{9D8B030D-6E8A-4147-A177-3AD203B41FA5}">
                      <a16:colId xmlns:a16="http://schemas.microsoft.com/office/drawing/2014/main" val="20005"/>
                    </a:ext>
                  </a:extLst>
                </a:gridCol>
              </a:tblGrid>
              <a:tr h="610326">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10326">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10326">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10326">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10326">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5868637" y="2326296"/>
          <a:ext cx="1939893" cy="1935732"/>
        </p:xfrm>
        <a:graphic>
          <a:graphicData uri="http://schemas.openxmlformats.org/drawingml/2006/table">
            <a:tbl>
              <a:tblPr firstRow="1" bandRow="1">
                <a:tableStyleId>{5C22544A-7EE6-4342-B048-85BDC9FD1C3A}</a:tableStyleId>
              </a:tblPr>
              <a:tblGrid>
                <a:gridCol w="646631">
                  <a:extLst>
                    <a:ext uri="{9D8B030D-6E8A-4147-A177-3AD203B41FA5}">
                      <a16:colId xmlns:a16="http://schemas.microsoft.com/office/drawing/2014/main" val="20000"/>
                    </a:ext>
                  </a:extLst>
                </a:gridCol>
                <a:gridCol w="646631">
                  <a:extLst>
                    <a:ext uri="{9D8B030D-6E8A-4147-A177-3AD203B41FA5}">
                      <a16:colId xmlns:a16="http://schemas.microsoft.com/office/drawing/2014/main" val="20001"/>
                    </a:ext>
                  </a:extLst>
                </a:gridCol>
                <a:gridCol w="646631">
                  <a:extLst>
                    <a:ext uri="{9D8B030D-6E8A-4147-A177-3AD203B41FA5}">
                      <a16:colId xmlns:a16="http://schemas.microsoft.com/office/drawing/2014/main" val="20002"/>
                    </a:ext>
                  </a:extLst>
                </a:gridCol>
              </a:tblGrid>
              <a:tr h="6270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56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55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4996249" y="3050828"/>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6" name="TextBox 5"/>
              <p:cNvSpPr txBox="1">
                <a:spLocks noRot="1" noChangeAspect="1" noMove="1" noResize="1" noEditPoints="1" noAdjustHandles="1" noChangeArrowheads="1" noChangeShapeType="1" noTextEdit="1"/>
              </p:cNvSpPr>
              <p:nvPr/>
            </p:nvSpPr>
            <p:spPr>
              <a:xfrm>
                <a:off x="4996249" y="3050828"/>
                <a:ext cx="363881"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364361" y="308446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7" name="TextBox 6"/>
              <p:cNvSpPr txBox="1">
                <a:spLocks noRot="1" noChangeAspect="1" noMove="1" noResize="1" noEditPoints="1" noAdjustHandles="1" noChangeArrowheads="1" noChangeShapeType="1" noTextEdit="1"/>
              </p:cNvSpPr>
              <p:nvPr/>
            </p:nvSpPr>
            <p:spPr>
              <a:xfrm>
                <a:off x="8364361" y="3084461"/>
                <a:ext cx="448841" cy="553998"/>
              </a:xfrm>
              <a:prstGeom prst="rect">
                <a:avLst/>
              </a:prstGeom>
              <a:blipFill>
                <a:blip r:embed="rId4"/>
                <a:stretch>
                  <a:fillRect/>
                </a:stretch>
              </a:blipFill>
            </p:spPr>
            <p:txBody>
              <a:bodyPr/>
              <a:lstStyle/>
              <a:p>
                <a:r>
                  <a:rPr lang="en-US">
                    <a:noFill/>
                  </a:rPr>
                  <a:t> </a:t>
                </a:r>
              </a:p>
            </p:txBody>
          </p:sp>
        </mc:Fallback>
      </mc:AlternateContent>
      <p:graphicFrame>
        <p:nvGraphicFramePr>
          <p:cNvPr id="8" name="Table 7"/>
          <p:cNvGraphicFramePr>
            <a:graphicFrameLocks noGrp="1"/>
          </p:cNvGraphicFramePr>
          <p:nvPr>
            <p:extLst/>
          </p:nvPr>
        </p:nvGraphicFramePr>
        <p:xfrm>
          <a:off x="9181398" y="2129290"/>
          <a:ext cx="2581264" cy="2556292"/>
        </p:xfrm>
        <a:graphic>
          <a:graphicData uri="http://schemas.openxmlformats.org/drawingml/2006/table">
            <a:tbl>
              <a:tblPr firstRow="1" bandRow="1">
                <a:tableStyleId>{5C22544A-7EE6-4342-B048-85BDC9FD1C3A}</a:tableStyleId>
              </a:tblPr>
              <a:tblGrid>
                <a:gridCol w="645316">
                  <a:extLst>
                    <a:ext uri="{9D8B030D-6E8A-4147-A177-3AD203B41FA5}">
                      <a16:colId xmlns:a16="http://schemas.microsoft.com/office/drawing/2014/main" val="20000"/>
                    </a:ext>
                  </a:extLst>
                </a:gridCol>
                <a:gridCol w="645316">
                  <a:extLst>
                    <a:ext uri="{9D8B030D-6E8A-4147-A177-3AD203B41FA5}">
                      <a16:colId xmlns:a16="http://schemas.microsoft.com/office/drawing/2014/main" val="20001"/>
                    </a:ext>
                  </a:extLst>
                </a:gridCol>
                <a:gridCol w="645316">
                  <a:extLst>
                    <a:ext uri="{9D8B030D-6E8A-4147-A177-3AD203B41FA5}">
                      <a16:colId xmlns:a16="http://schemas.microsoft.com/office/drawing/2014/main" val="20002"/>
                    </a:ext>
                  </a:extLst>
                </a:gridCol>
                <a:gridCol w="645316">
                  <a:extLst>
                    <a:ext uri="{9D8B030D-6E8A-4147-A177-3AD203B41FA5}">
                      <a16:colId xmlns:a16="http://schemas.microsoft.com/office/drawing/2014/main" val="20003"/>
                    </a:ext>
                  </a:extLst>
                </a:gridCol>
              </a:tblGrid>
              <a:tr h="639073">
                <a:tc>
                  <a:txBody>
                    <a:bodyPr/>
                    <a:lstStyle/>
                    <a:p>
                      <a:pPr marL="0" algn="ctr" defTabSz="914400" rtl="0" eaLnBrk="1" latinLnBrk="0" hangingPunct="1"/>
                      <a:r>
                        <a:rPr lang="en-US" sz="3200" b="0" kern="1200" dirty="0">
                          <a:solidFill>
                            <a:schemeClr val="tx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3200" b="0" kern="1200" dirty="0">
                          <a:solidFill>
                            <a:schemeClr val="tx1"/>
                          </a:solidFill>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3200" b="0" kern="1200" dirty="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3200" b="0" kern="1200" dirty="0">
                          <a:solidFill>
                            <a:schemeClr val="tx1"/>
                          </a:solidFill>
                          <a:latin typeface="+mn-lt"/>
                          <a:ea typeface="+mn-ea"/>
                          <a:cs typeface="+mn-cs"/>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39073">
                <a:tc>
                  <a:txBody>
                    <a:bodyPr/>
                    <a:lstStyle/>
                    <a:p>
                      <a:pPr marL="0" algn="ctr" defTabSz="914400" rtl="0" eaLnBrk="1" latinLnBrk="0" hangingPunct="1"/>
                      <a:r>
                        <a:rPr lang="en-US" sz="3200" b="0" kern="1200" dirty="0">
                          <a:solidFill>
                            <a:schemeClr val="tx1"/>
                          </a:solidFill>
                          <a:latin typeface="+mn-lt"/>
                          <a:ea typeface="+mn-ea"/>
                          <a:cs typeface="+mn-cs"/>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3200" b="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3200" b="0" kern="1200" dirty="0">
                          <a:solidFill>
                            <a:schemeClr val="tx1"/>
                          </a:solidFill>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sz="3200" b="0" kern="1200" dirty="0">
                          <a:solidFill>
                            <a:schemeClr val="tx1"/>
                          </a:solidFill>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3907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3907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nvPr>
        </p:nvGraphicFramePr>
        <p:xfrm>
          <a:off x="9071630" y="3407436"/>
          <a:ext cx="2736370" cy="1256382"/>
        </p:xfrm>
        <a:graphic>
          <a:graphicData uri="http://schemas.openxmlformats.org/drawingml/2006/table">
            <a:tbl>
              <a:tblPr firstRow="1" bandRow="1">
                <a:tableStyleId>{5C22544A-7EE6-4342-B048-85BDC9FD1C3A}</a:tableStyleId>
              </a:tblPr>
              <a:tblGrid>
                <a:gridCol w="684370">
                  <a:extLst>
                    <a:ext uri="{9D8B030D-6E8A-4147-A177-3AD203B41FA5}">
                      <a16:colId xmlns:a16="http://schemas.microsoft.com/office/drawing/2014/main" val="20000"/>
                    </a:ext>
                  </a:extLst>
                </a:gridCol>
                <a:gridCol w="713039">
                  <a:extLst>
                    <a:ext uri="{9D8B030D-6E8A-4147-A177-3AD203B41FA5}">
                      <a16:colId xmlns:a16="http://schemas.microsoft.com/office/drawing/2014/main" val="20001"/>
                    </a:ext>
                  </a:extLst>
                </a:gridCol>
                <a:gridCol w="611100">
                  <a:extLst>
                    <a:ext uri="{9D8B030D-6E8A-4147-A177-3AD203B41FA5}">
                      <a16:colId xmlns:a16="http://schemas.microsoft.com/office/drawing/2014/main" val="20002"/>
                    </a:ext>
                  </a:extLst>
                </a:gridCol>
                <a:gridCol w="727861">
                  <a:extLst>
                    <a:ext uri="{9D8B030D-6E8A-4147-A177-3AD203B41FA5}">
                      <a16:colId xmlns:a16="http://schemas.microsoft.com/office/drawing/2014/main" val="20003"/>
                    </a:ext>
                  </a:extLst>
                </a:gridCol>
              </a:tblGrid>
              <a:tr h="472018">
                <a:tc>
                  <a:txBody>
                    <a:bodyPr/>
                    <a:lstStyle/>
                    <a:p>
                      <a:pPr algn="ctr"/>
                      <a:r>
                        <a:rPr lang="en-US" sz="3200" b="0" dirty="0">
                          <a:solidFill>
                            <a:schemeClr val="tx1"/>
                          </a:solidFill>
                        </a:rPr>
                        <a:t>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b="0" dirty="0">
                          <a:solidFill>
                            <a:schemeClr val="tx1"/>
                          </a:solidFill>
                        </a:rPr>
                        <a:t>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b="0" dirty="0">
                          <a:solidFill>
                            <a:schemeClr val="tx1"/>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b="0" dirty="0">
                          <a:solidFill>
                            <a:schemeClr val="tx1"/>
                          </a:solidFill>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77262">
                <a:tc>
                  <a:txBody>
                    <a:bodyPr/>
                    <a:lstStyle/>
                    <a:p>
                      <a:pPr algn="ctr"/>
                      <a:r>
                        <a:rPr lang="en-US" sz="3200" dirty="0"/>
                        <a:t> -3</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t> -2</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t>-3</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dirty="0"/>
                        <a:t>-16</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10" name="Group 9"/>
          <p:cNvGrpSpPr/>
          <p:nvPr/>
        </p:nvGrpSpPr>
        <p:grpSpPr>
          <a:xfrm>
            <a:off x="470797" y="1383192"/>
            <a:ext cx="2037051" cy="1975412"/>
            <a:chOff x="6205114" y="3654213"/>
            <a:chExt cx="2540739" cy="1986877"/>
          </a:xfrm>
        </p:grpSpPr>
        <p:grpSp>
          <p:nvGrpSpPr>
            <p:cNvPr id="11" name="Group 10"/>
            <p:cNvGrpSpPr/>
            <p:nvPr/>
          </p:nvGrpSpPr>
          <p:grpSpPr>
            <a:xfrm>
              <a:off x="6205114" y="3654213"/>
              <a:ext cx="2540739" cy="1986877"/>
              <a:chOff x="799546" y="1365663"/>
              <a:chExt cx="1553283" cy="1225504"/>
            </a:xfrm>
          </p:grpSpPr>
          <p:grpSp>
            <p:nvGrpSpPr>
              <p:cNvPr id="15" name="Group 14"/>
              <p:cNvGrpSpPr/>
              <p:nvPr/>
            </p:nvGrpSpPr>
            <p:grpSpPr>
              <a:xfrm>
                <a:off x="799546" y="1365663"/>
                <a:ext cx="1465859" cy="1225504"/>
                <a:chOff x="4369844" y="4569644"/>
                <a:chExt cx="1465859" cy="1225504"/>
              </a:xfrm>
            </p:grpSpPr>
            <p:sp>
              <p:nvSpPr>
                <p:cNvPr id="19" name="Rectangle 18"/>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TextBox 19"/>
                <p:cNvSpPr txBox="1"/>
                <p:nvPr/>
              </p:nvSpPr>
              <p:spPr>
                <a:xfrm>
                  <a:off x="4649572" y="4569644"/>
                  <a:ext cx="276038" cy="307777"/>
                </a:xfrm>
                <a:prstGeom prst="rect">
                  <a:avLst/>
                </a:prstGeom>
                <a:noFill/>
              </p:spPr>
              <p:txBody>
                <a:bodyPr wrap="none" rtlCol="0">
                  <a:spAutoFit/>
                </a:bodyPr>
                <a:lstStyle/>
                <a:p>
                  <a:r>
                    <a:rPr lang="en-US" sz="1400"/>
                    <a:t>1</a:t>
                  </a:r>
                </a:p>
              </p:txBody>
            </p:sp>
            <p:sp>
              <p:nvSpPr>
                <p:cNvPr id="21" name="TextBox 20"/>
                <p:cNvSpPr txBox="1"/>
                <p:nvPr/>
              </p:nvSpPr>
              <p:spPr>
                <a:xfrm>
                  <a:off x="4649572" y="4951263"/>
                  <a:ext cx="276038" cy="307777"/>
                </a:xfrm>
                <a:prstGeom prst="rect">
                  <a:avLst/>
                </a:prstGeom>
                <a:noFill/>
              </p:spPr>
              <p:txBody>
                <a:bodyPr wrap="none" rtlCol="0">
                  <a:spAutoFit/>
                </a:bodyPr>
                <a:lstStyle/>
                <a:p>
                  <a:r>
                    <a:rPr lang="en-US" sz="1400"/>
                    <a:t>1</a:t>
                  </a:r>
                </a:p>
              </p:txBody>
            </p:sp>
            <p:sp>
              <p:nvSpPr>
                <p:cNvPr id="22" name="TextBox 21"/>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6" name="TextBox 15"/>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7" name="TextBox 16"/>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8" name="TextBox 17"/>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2" name="TextBox 11"/>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3" name="TextBox 12"/>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4" name="TextBox 13"/>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23" name="Group 22"/>
          <p:cNvGrpSpPr/>
          <p:nvPr/>
        </p:nvGrpSpPr>
        <p:grpSpPr>
          <a:xfrm>
            <a:off x="1104428" y="1389714"/>
            <a:ext cx="2037051" cy="1975412"/>
            <a:chOff x="6205114" y="3654213"/>
            <a:chExt cx="2540739" cy="1986877"/>
          </a:xfrm>
        </p:grpSpPr>
        <p:grpSp>
          <p:nvGrpSpPr>
            <p:cNvPr id="24" name="Group 23"/>
            <p:cNvGrpSpPr/>
            <p:nvPr/>
          </p:nvGrpSpPr>
          <p:grpSpPr>
            <a:xfrm>
              <a:off x="6205114" y="3654213"/>
              <a:ext cx="2540739" cy="1986877"/>
              <a:chOff x="799546" y="1365663"/>
              <a:chExt cx="1553283" cy="1225504"/>
            </a:xfrm>
          </p:grpSpPr>
          <p:grpSp>
            <p:nvGrpSpPr>
              <p:cNvPr id="28" name="Group 27"/>
              <p:cNvGrpSpPr/>
              <p:nvPr/>
            </p:nvGrpSpPr>
            <p:grpSpPr>
              <a:xfrm>
                <a:off x="799546" y="1365663"/>
                <a:ext cx="1465859" cy="1225504"/>
                <a:chOff x="4369844" y="4569644"/>
                <a:chExt cx="1465859" cy="1225504"/>
              </a:xfrm>
            </p:grpSpPr>
            <p:sp>
              <p:nvSpPr>
                <p:cNvPr id="32" name="Rectangle 31"/>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TextBox 32"/>
                <p:cNvSpPr txBox="1"/>
                <p:nvPr/>
              </p:nvSpPr>
              <p:spPr>
                <a:xfrm>
                  <a:off x="4649572" y="4569644"/>
                  <a:ext cx="276038" cy="307777"/>
                </a:xfrm>
                <a:prstGeom prst="rect">
                  <a:avLst/>
                </a:prstGeom>
                <a:noFill/>
              </p:spPr>
              <p:txBody>
                <a:bodyPr wrap="none" rtlCol="0">
                  <a:spAutoFit/>
                </a:bodyPr>
                <a:lstStyle/>
                <a:p>
                  <a:r>
                    <a:rPr lang="en-US" sz="1400"/>
                    <a:t>1</a:t>
                  </a:r>
                </a:p>
              </p:txBody>
            </p:sp>
            <p:sp>
              <p:nvSpPr>
                <p:cNvPr id="34" name="TextBox 33"/>
                <p:cNvSpPr txBox="1"/>
                <p:nvPr/>
              </p:nvSpPr>
              <p:spPr>
                <a:xfrm>
                  <a:off x="4649572" y="4951263"/>
                  <a:ext cx="276038" cy="307777"/>
                </a:xfrm>
                <a:prstGeom prst="rect">
                  <a:avLst/>
                </a:prstGeom>
                <a:noFill/>
              </p:spPr>
              <p:txBody>
                <a:bodyPr wrap="none" rtlCol="0">
                  <a:spAutoFit/>
                </a:bodyPr>
                <a:lstStyle/>
                <a:p>
                  <a:r>
                    <a:rPr lang="en-US" sz="1400"/>
                    <a:t>1</a:t>
                  </a:r>
                </a:p>
              </p:txBody>
            </p:sp>
            <p:sp>
              <p:nvSpPr>
                <p:cNvPr id="35" name="TextBox 34"/>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29" name="TextBox 28"/>
              <p:cNvSpPr txBox="1"/>
              <p:nvPr/>
            </p:nvSpPr>
            <p:spPr>
              <a:xfrm>
                <a:off x="2022289" y="1369709"/>
                <a:ext cx="330540" cy="307777"/>
              </a:xfrm>
              <a:prstGeom prst="rect">
                <a:avLst/>
              </a:prstGeom>
              <a:noFill/>
            </p:spPr>
            <p:txBody>
              <a:bodyPr wrap="none" rtlCol="0">
                <a:spAutoFit/>
              </a:bodyPr>
              <a:lstStyle/>
              <a:p>
                <a:r>
                  <a:rPr lang="en-US" sz="1400"/>
                  <a:t>-1</a:t>
                </a:r>
              </a:p>
            </p:txBody>
          </p:sp>
          <p:sp>
            <p:nvSpPr>
              <p:cNvPr id="30" name="TextBox 29"/>
              <p:cNvSpPr txBox="1"/>
              <p:nvPr/>
            </p:nvSpPr>
            <p:spPr>
              <a:xfrm>
                <a:off x="2022289" y="1754976"/>
                <a:ext cx="330540" cy="307777"/>
              </a:xfrm>
              <a:prstGeom prst="rect">
                <a:avLst/>
              </a:prstGeom>
              <a:noFill/>
            </p:spPr>
            <p:txBody>
              <a:bodyPr wrap="none" rtlCol="0">
                <a:spAutoFit/>
              </a:bodyPr>
              <a:lstStyle/>
              <a:p>
                <a:r>
                  <a:rPr lang="en-US" sz="1400"/>
                  <a:t>-1</a:t>
                </a:r>
              </a:p>
            </p:txBody>
          </p:sp>
          <p:sp>
            <p:nvSpPr>
              <p:cNvPr id="31" name="TextBox 30"/>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25" name="TextBox 24"/>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26" name="TextBox 25"/>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27" name="TextBox 26"/>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36" name="Group 35"/>
          <p:cNvGrpSpPr/>
          <p:nvPr/>
        </p:nvGrpSpPr>
        <p:grpSpPr>
          <a:xfrm>
            <a:off x="1749523" y="1389714"/>
            <a:ext cx="2037051" cy="1975412"/>
            <a:chOff x="6205114" y="3654213"/>
            <a:chExt cx="2540739" cy="1986877"/>
          </a:xfrm>
        </p:grpSpPr>
        <p:grpSp>
          <p:nvGrpSpPr>
            <p:cNvPr id="37" name="Group 36"/>
            <p:cNvGrpSpPr/>
            <p:nvPr/>
          </p:nvGrpSpPr>
          <p:grpSpPr>
            <a:xfrm>
              <a:off x="6205114" y="3654213"/>
              <a:ext cx="2540739" cy="1986877"/>
              <a:chOff x="799546" y="1365663"/>
              <a:chExt cx="1553283" cy="1225504"/>
            </a:xfrm>
          </p:grpSpPr>
          <p:grpSp>
            <p:nvGrpSpPr>
              <p:cNvPr id="41" name="Group 40"/>
              <p:cNvGrpSpPr/>
              <p:nvPr/>
            </p:nvGrpSpPr>
            <p:grpSpPr>
              <a:xfrm>
                <a:off x="799546" y="1365663"/>
                <a:ext cx="1465859" cy="1225504"/>
                <a:chOff x="4369844" y="4569644"/>
                <a:chExt cx="1465859" cy="1225504"/>
              </a:xfrm>
            </p:grpSpPr>
            <p:sp>
              <p:nvSpPr>
                <p:cNvPr id="45" name="Rectangle 44"/>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6" name="TextBox 45"/>
                <p:cNvSpPr txBox="1"/>
                <p:nvPr/>
              </p:nvSpPr>
              <p:spPr>
                <a:xfrm>
                  <a:off x="4649572" y="4569644"/>
                  <a:ext cx="276038" cy="307777"/>
                </a:xfrm>
                <a:prstGeom prst="rect">
                  <a:avLst/>
                </a:prstGeom>
                <a:noFill/>
              </p:spPr>
              <p:txBody>
                <a:bodyPr wrap="none" rtlCol="0">
                  <a:spAutoFit/>
                </a:bodyPr>
                <a:lstStyle/>
                <a:p>
                  <a:r>
                    <a:rPr lang="en-US" sz="1400"/>
                    <a:t>1</a:t>
                  </a:r>
                </a:p>
              </p:txBody>
            </p:sp>
            <p:sp>
              <p:nvSpPr>
                <p:cNvPr id="47" name="TextBox 46"/>
                <p:cNvSpPr txBox="1"/>
                <p:nvPr/>
              </p:nvSpPr>
              <p:spPr>
                <a:xfrm>
                  <a:off x="4649572" y="4951263"/>
                  <a:ext cx="276038" cy="307777"/>
                </a:xfrm>
                <a:prstGeom prst="rect">
                  <a:avLst/>
                </a:prstGeom>
                <a:noFill/>
              </p:spPr>
              <p:txBody>
                <a:bodyPr wrap="none" rtlCol="0">
                  <a:spAutoFit/>
                </a:bodyPr>
                <a:lstStyle/>
                <a:p>
                  <a:r>
                    <a:rPr lang="en-US" sz="1400"/>
                    <a:t>1</a:t>
                  </a:r>
                </a:p>
              </p:txBody>
            </p:sp>
            <p:sp>
              <p:nvSpPr>
                <p:cNvPr id="48" name="TextBox 47"/>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42" name="TextBox 41"/>
              <p:cNvSpPr txBox="1"/>
              <p:nvPr/>
            </p:nvSpPr>
            <p:spPr>
              <a:xfrm>
                <a:off x="2022289" y="1369709"/>
                <a:ext cx="330540" cy="307777"/>
              </a:xfrm>
              <a:prstGeom prst="rect">
                <a:avLst/>
              </a:prstGeom>
              <a:noFill/>
            </p:spPr>
            <p:txBody>
              <a:bodyPr wrap="none" rtlCol="0">
                <a:spAutoFit/>
              </a:bodyPr>
              <a:lstStyle/>
              <a:p>
                <a:r>
                  <a:rPr lang="en-US" sz="1400"/>
                  <a:t>-1</a:t>
                </a:r>
              </a:p>
            </p:txBody>
          </p:sp>
          <p:sp>
            <p:nvSpPr>
              <p:cNvPr id="43" name="TextBox 42"/>
              <p:cNvSpPr txBox="1"/>
              <p:nvPr/>
            </p:nvSpPr>
            <p:spPr>
              <a:xfrm>
                <a:off x="2022289" y="1754976"/>
                <a:ext cx="330540" cy="307777"/>
              </a:xfrm>
              <a:prstGeom prst="rect">
                <a:avLst/>
              </a:prstGeom>
              <a:noFill/>
            </p:spPr>
            <p:txBody>
              <a:bodyPr wrap="none" rtlCol="0">
                <a:spAutoFit/>
              </a:bodyPr>
              <a:lstStyle/>
              <a:p>
                <a:r>
                  <a:rPr lang="en-US" sz="1400"/>
                  <a:t>-1</a:t>
                </a:r>
              </a:p>
            </p:txBody>
          </p:sp>
          <p:sp>
            <p:nvSpPr>
              <p:cNvPr id="44" name="TextBox 43"/>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38" name="TextBox 37"/>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39" name="TextBox 38"/>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40" name="TextBox 39"/>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49" name="Group 48"/>
          <p:cNvGrpSpPr/>
          <p:nvPr/>
        </p:nvGrpSpPr>
        <p:grpSpPr>
          <a:xfrm>
            <a:off x="2383154" y="1389714"/>
            <a:ext cx="2037051" cy="1975412"/>
            <a:chOff x="6205114" y="3654213"/>
            <a:chExt cx="2540739" cy="1986877"/>
          </a:xfrm>
        </p:grpSpPr>
        <p:grpSp>
          <p:nvGrpSpPr>
            <p:cNvPr id="50" name="Group 49"/>
            <p:cNvGrpSpPr/>
            <p:nvPr/>
          </p:nvGrpSpPr>
          <p:grpSpPr>
            <a:xfrm>
              <a:off x="6205114" y="3654213"/>
              <a:ext cx="2540739" cy="1986877"/>
              <a:chOff x="799546" y="1365663"/>
              <a:chExt cx="1553283" cy="1225504"/>
            </a:xfrm>
          </p:grpSpPr>
          <p:grpSp>
            <p:nvGrpSpPr>
              <p:cNvPr id="54" name="Group 53"/>
              <p:cNvGrpSpPr/>
              <p:nvPr/>
            </p:nvGrpSpPr>
            <p:grpSpPr>
              <a:xfrm>
                <a:off x="799546" y="1365663"/>
                <a:ext cx="1465859" cy="1225504"/>
                <a:chOff x="4369844" y="4569644"/>
                <a:chExt cx="1465859" cy="1225504"/>
              </a:xfrm>
            </p:grpSpPr>
            <p:sp>
              <p:nvSpPr>
                <p:cNvPr id="58" name="Rectangle 57"/>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9" name="TextBox 58"/>
                <p:cNvSpPr txBox="1"/>
                <p:nvPr/>
              </p:nvSpPr>
              <p:spPr>
                <a:xfrm>
                  <a:off x="4649572" y="4569644"/>
                  <a:ext cx="276038" cy="307777"/>
                </a:xfrm>
                <a:prstGeom prst="rect">
                  <a:avLst/>
                </a:prstGeom>
                <a:noFill/>
              </p:spPr>
              <p:txBody>
                <a:bodyPr wrap="none" rtlCol="0">
                  <a:spAutoFit/>
                </a:bodyPr>
                <a:lstStyle/>
                <a:p>
                  <a:r>
                    <a:rPr lang="en-US" sz="1400"/>
                    <a:t>1</a:t>
                  </a:r>
                </a:p>
              </p:txBody>
            </p:sp>
            <p:sp>
              <p:nvSpPr>
                <p:cNvPr id="60" name="TextBox 59"/>
                <p:cNvSpPr txBox="1"/>
                <p:nvPr/>
              </p:nvSpPr>
              <p:spPr>
                <a:xfrm>
                  <a:off x="4649572" y="4951263"/>
                  <a:ext cx="276038" cy="307777"/>
                </a:xfrm>
                <a:prstGeom prst="rect">
                  <a:avLst/>
                </a:prstGeom>
                <a:noFill/>
              </p:spPr>
              <p:txBody>
                <a:bodyPr wrap="none" rtlCol="0">
                  <a:spAutoFit/>
                </a:bodyPr>
                <a:lstStyle/>
                <a:p>
                  <a:r>
                    <a:rPr lang="en-US" sz="1400"/>
                    <a:t>1</a:t>
                  </a:r>
                </a:p>
              </p:txBody>
            </p:sp>
            <p:sp>
              <p:nvSpPr>
                <p:cNvPr id="61" name="TextBox 60"/>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55" name="TextBox 54"/>
              <p:cNvSpPr txBox="1"/>
              <p:nvPr/>
            </p:nvSpPr>
            <p:spPr>
              <a:xfrm>
                <a:off x="2022289" y="1369709"/>
                <a:ext cx="330540" cy="307777"/>
              </a:xfrm>
              <a:prstGeom prst="rect">
                <a:avLst/>
              </a:prstGeom>
              <a:noFill/>
            </p:spPr>
            <p:txBody>
              <a:bodyPr wrap="none" rtlCol="0">
                <a:spAutoFit/>
              </a:bodyPr>
              <a:lstStyle/>
              <a:p>
                <a:r>
                  <a:rPr lang="en-US" sz="1400"/>
                  <a:t>-1</a:t>
                </a:r>
              </a:p>
            </p:txBody>
          </p:sp>
          <p:sp>
            <p:nvSpPr>
              <p:cNvPr id="56" name="TextBox 55"/>
              <p:cNvSpPr txBox="1"/>
              <p:nvPr/>
            </p:nvSpPr>
            <p:spPr>
              <a:xfrm>
                <a:off x="2022289" y="1754976"/>
                <a:ext cx="330540" cy="307777"/>
              </a:xfrm>
              <a:prstGeom prst="rect">
                <a:avLst/>
              </a:prstGeom>
              <a:noFill/>
            </p:spPr>
            <p:txBody>
              <a:bodyPr wrap="none" rtlCol="0">
                <a:spAutoFit/>
              </a:bodyPr>
              <a:lstStyle/>
              <a:p>
                <a:r>
                  <a:rPr lang="en-US" sz="1400"/>
                  <a:t>-1</a:t>
                </a:r>
              </a:p>
            </p:txBody>
          </p:sp>
          <p:sp>
            <p:nvSpPr>
              <p:cNvPr id="57" name="TextBox 56"/>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51" name="TextBox 50"/>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52" name="TextBox 51"/>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53" name="TextBox 52"/>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62" name="Group 61"/>
          <p:cNvGrpSpPr/>
          <p:nvPr/>
        </p:nvGrpSpPr>
        <p:grpSpPr>
          <a:xfrm>
            <a:off x="470797" y="2017255"/>
            <a:ext cx="2037051" cy="1975412"/>
            <a:chOff x="6205114" y="3654213"/>
            <a:chExt cx="2540739" cy="1986877"/>
          </a:xfrm>
        </p:grpSpPr>
        <p:grpSp>
          <p:nvGrpSpPr>
            <p:cNvPr id="63" name="Group 62"/>
            <p:cNvGrpSpPr/>
            <p:nvPr/>
          </p:nvGrpSpPr>
          <p:grpSpPr>
            <a:xfrm>
              <a:off x="6205114" y="3654213"/>
              <a:ext cx="2540739" cy="1986877"/>
              <a:chOff x="799546" y="1365663"/>
              <a:chExt cx="1553283" cy="1225504"/>
            </a:xfrm>
          </p:grpSpPr>
          <p:grpSp>
            <p:nvGrpSpPr>
              <p:cNvPr id="67" name="Group 66"/>
              <p:cNvGrpSpPr/>
              <p:nvPr/>
            </p:nvGrpSpPr>
            <p:grpSpPr>
              <a:xfrm>
                <a:off x="799546" y="1365663"/>
                <a:ext cx="1465859" cy="1225504"/>
                <a:chOff x="4369844" y="4569644"/>
                <a:chExt cx="1465859" cy="1225504"/>
              </a:xfrm>
            </p:grpSpPr>
            <p:sp>
              <p:nvSpPr>
                <p:cNvPr id="71" name="Rectangle 70"/>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2" name="TextBox 71"/>
                <p:cNvSpPr txBox="1"/>
                <p:nvPr/>
              </p:nvSpPr>
              <p:spPr>
                <a:xfrm>
                  <a:off x="4649572" y="4569644"/>
                  <a:ext cx="276038" cy="307777"/>
                </a:xfrm>
                <a:prstGeom prst="rect">
                  <a:avLst/>
                </a:prstGeom>
                <a:noFill/>
              </p:spPr>
              <p:txBody>
                <a:bodyPr wrap="none" rtlCol="0">
                  <a:spAutoFit/>
                </a:bodyPr>
                <a:lstStyle/>
                <a:p>
                  <a:r>
                    <a:rPr lang="en-US" sz="1400"/>
                    <a:t>1</a:t>
                  </a:r>
                </a:p>
              </p:txBody>
            </p:sp>
            <p:sp>
              <p:nvSpPr>
                <p:cNvPr id="73" name="TextBox 72"/>
                <p:cNvSpPr txBox="1"/>
                <p:nvPr/>
              </p:nvSpPr>
              <p:spPr>
                <a:xfrm>
                  <a:off x="4649572" y="4951263"/>
                  <a:ext cx="276038" cy="307777"/>
                </a:xfrm>
                <a:prstGeom prst="rect">
                  <a:avLst/>
                </a:prstGeom>
                <a:noFill/>
              </p:spPr>
              <p:txBody>
                <a:bodyPr wrap="none" rtlCol="0">
                  <a:spAutoFit/>
                </a:bodyPr>
                <a:lstStyle/>
                <a:p>
                  <a:r>
                    <a:rPr lang="en-US" sz="1400"/>
                    <a:t>1</a:t>
                  </a:r>
                </a:p>
              </p:txBody>
            </p:sp>
            <p:sp>
              <p:nvSpPr>
                <p:cNvPr id="74" name="TextBox 73"/>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68" name="TextBox 67"/>
              <p:cNvSpPr txBox="1"/>
              <p:nvPr/>
            </p:nvSpPr>
            <p:spPr>
              <a:xfrm>
                <a:off x="2022289" y="1369709"/>
                <a:ext cx="330540" cy="307777"/>
              </a:xfrm>
              <a:prstGeom prst="rect">
                <a:avLst/>
              </a:prstGeom>
              <a:noFill/>
            </p:spPr>
            <p:txBody>
              <a:bodyPr wrap="none" rtlCol="0">
                <a:spAutoFit/>
              </a:bodyPr>
              <a:lstStyle/>
              <a:p>
                <a:r>
                  <a:rPr lang="en-US" sz="1400"/>
                  <a:t>-1</a:t>
                </a:r>
              </a:p>
            </p:txBody>
          </p:sp>
          <p:sp>
            <p:nvSpPr>
              <p:cNvPr id="69" name="TextBox 68"/>
              <p:cNvSpPr txBox="1"/>
              <p:nvPr/>
            </p:nvSpPr>
            <p:spPr>
              <a:xfrm>
                <a:off x="2022289" y="1754976"/>
                <a:ext cx="330540" cy="307777"/>
              </a:xfrm>
              <a:prstGeom prst="rect">
                <a:avLst/>
              </a:prstGeom>
              <a:noFill/>
            </p:spPr>
            <p:txBody>
              <a:bodyPr wrap="none" rtlCol="0">
                <a:spAutoFit/>
              </a:bodyPr>
              <a:lstStyle/>
              <a:p>
                <a:r>
                  <a:rPr lang="en-US" sz="1400"/>
                  <a:t>-1</a:t>
                </a:r>
              </a:p>
            </p:txBody>
          </p:sp>
          <p:sp>
            <p:nvSpPr>
              <p:cNvPr id="70" name="TextBox 69"/>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64" name="TextBox 63"/>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65" name="TextBox 64"/>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66" name="TextBox 65"/>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75" name="Group 74"/>
          <p:cNvGrpSpPr/>
          <p:nvPr/>
        </p:nvGrpSpPr>
        <p:grpSpPr>
          <a:xfrm>
            <a:off x="1111300" y="2023777"/>
            <a:ext cx="2037051" cy="1975412"/>
            <a:chOff x="6205114" y="3654213"/>
            <a:chExt cx="2540739" cy="1986877"/>
          </a:xfrm>
        </p:grpSpPr>
        <p:grpSp>
          <p:nvGrpSpPr>
            <p:cNvPr id="76" name="Group 75"/>
            <p:cNvGrpSpPr/>
            <p:nvPr/>
          </p:nvGrpSpPr>
          <p:grpSpPr>
            <a:xfrm>
              <a:off x="6205114" y="3654213"/>
              <a:ext cx="2540739" cy="1986877"/>
              <a:chOff x="799546" y="1365663"/>
              <a:chExt cx="1553283" cy="1225504"/>
            </a:xfrm>
          </p:grpSpPr>
          <p:grpSp>
            <p:nvGrpSpPr>
              <p:cNvPr id="80" name="Group 79"/>
              <p:cNvGrpSpPr/>
              <p:nvPr/>
            </p:nvGrpSpPr>
            <p:grpSpPr>
              <a:xfrm>
                <a:off x="799546" y="1365663"/>
                <a:ext cx="1465859" cy="1225504"/>
                <a:chOff x="4369844" y="4569644"/>
                <a:chExt cx="1465859" cy="1225504"/>
              </a:xfrm>
            </p:grpSpPr>
            <p:sp>
              <p:nvSpPr>
                <p:cNvPr id="84" name="Rectangle 83"/>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5" name="TextBox 84"/>
                <p:cNvSpPr txBox="1"/>
                <p:nvPr/>
              </p:nvSpPr>
              <p:spPr>
                <a:xfrm>
                  <a:off x="4649572" y="4569644"/>
                  <a:ext cx="276038" cy="307777"/>
                </a:xfrm>
                <a:prstGeom prst="rect">
                  <a:avLst/>
                </a:prstGeom>
                <a:noFill/>
              </p:spPr>
              <p:txBody>
                <a:bodyPr wrap="none" rtlCol="0">
                  <a:spAutoFit/>
                </a:bodyPr>
                <a:lstStyle/>
                <a:p>
                  <a:r>
                    <a:rPr lang="en-US" sz="1400"/>
                    <a:t>1</a:t>
                  </a:r>
                </a:p>
              </p:txBody>
            </p:sp>
            <p:sp>
              <p:nvSpPr>
                <p:cNvPr id="86" name="TextBox 85"/>
                <p:cNvSpPr txBox="1"/>
                <p:nvPr/>
              </p:nvSpPr>
              <p:spPr>
                <a:xfrm>
                  <a:off x="4649572" y="4951263"/>
                  <a:ext cx="276038" cy="307777"/>
                </a:xfrm>
                <a:prstGeom prst="rect">
                  <a:avLst/>
                </a:prstGeom>
                <a:noFill/>
              </p:spPr>
              <p:txBody>
                <a:bodyPr wrap="none" rtlCol="0">
                  <a:spAutoFit/>
                </a:bodyPr>
                <a:lstStyle/>
                <a:p>
                  <a:r>
                    <a:rPr lang="en-US" sz="1400"/>
                    <a:t>1</a:t>
                  </a:r>
                </a:p>
              </p:txBody>
            </p:sp>
            <p:sp>
              <p:nvSpPr>
                <p:cNvPr id="87" name="TextBox 86"/>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81" name="TextBox 80"/>
              <p:cNvSpPr txBox="1"/>
              <p:nvPr/>
            </p:nvSpPr>
            <p:spPr>
              <a:xfrm>
                <a:off x="2022289" y="1369709"/>
                <a:ext cx="330540" cy="307777"/>
              </a:xfrm>
              <a:prstGeom prst="rect">
                <a:avLst/>
              </a:prstGeom>
              <a:noFill/>
            </p:spPr>
            <p:txBody>
              <a:bodyPr wrap="none" rtlCol="0">
                <a:spAutoFit/>
              </a:bodyPr>
              <a:lstStyle/>
              <a:p>
                <a:r>
                  <a:rPr lang="en-US" sz="1400"/>
                  <a:t>-1</a:t>
                </a:r>
              </a:p>
            </p:txBody>
          </p:sp>
          <p:sp>
            <p:nvSpPr>
              <p:cNvPr id="82" name="TextBox 81"/>
              <p:cNvSpPr txBox="1"/>
              <p:nvPr/>
            </p:nvSpPr>
            <p:spPr>
              <a:xfrm>
                <a:off x="2022289" y="1754976"/>
                <a:ext cx="330540" cy="307777"/>
              </a:xfrm>
              <a:prstGeom prst="rect">
                <a:avLst/>
              </a:prstGeom>
              <a:noFill/>
            </p:spPr>
            <p:txBody>
              <a:bodyPr wrap="none" rtlCol="0">
                <a:spAutoFit/>
              </a:bodyPr>
              <a:lstStyle/>
              <a:p>
                <a:r>
                  <a:rPr lang="en-US" sz="1400"/>
                  <a:t>-1</a:t>
                </a:r>
              </a:p>
            </p:txBody>
          </p:sp>
          <p:sp>
            <p:nvSpPr>
              <p:cNvPr id="83" name="TextBox 82"/>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77" name="TextBox 76"/>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78" name="TextBox 77"/>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79" name="TextBox 78"/>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88" name="Group 87"/>
          <p:cNvGrpSpPr/>
          <p:nvPr/>
        </p:nvGrpSpPr>
        <p:grpSpPr>
          <a:xfrm>
            <a:off x="1746799" y="2020288"/>
            <a:ext cx="2037051" cy="1975412"/>
            <a:chOff x="6205114" y="3654213"/>
            <a:chExt cx="2540739" cy="1986877"/>
          </a:xfrm>
        </p:grpSpPr>
        <p:grpSp>
          <p:nvGrpSpPr>
            <p:cNvPr id="89" name="Group 88"/>
            <p:cNvGrpSpPr/>
            <p:nvPr/>
          </p:nvGrpSpPr>
          <p:grpSpPr>
            <a:xfrm>
              <a:off x="6205114" y="3654213"/>
              <a:ext cx="2540739" cy="1986877"/>
              <a:chOff x="799546" y="1365663"/>
              <a:chExt cx="1553283" cy="1225504"/>
            </a:xfrm>
          </p:grpSpPr>
          <p:grpSp>
            <p:nvGrpSpPr>
              <p:cNvPr id="93" name="Group 92"/>
              <p:cNvGrpSpPr/>
              <p:nvPr/>
            </p:nvGrpSpPr>
            <p:grpSpPr>
              <a:xfrm>
                <a:off x="799546" y="1365663"/>
                <a:ext cx="1465859" cy="1225504"/>
                <a:chOff x="4369844" y="4569644"/>
                <a:chExt cx="1465859" cy="1225504"/>
              </a:xfrm>
            </p:grpSpPr>
            <p:sp>
              <p:nvSpPr>
                <p:cNvPr id="97" name="Rectangle 96"/>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8" name="TextBox 97"/>
                <p:cNvSpPr txBox="1"/>
                <p:nvPr/>
              </p:nvSpPr>
              <p:spPr>
                <a:xfrm>
                  <a:off x="4649572" y="4569644"/>
                  <a:ext cx="276038" cy="307777"/>
                </a:xfrm>
                <a:prstGeom prst="rect">
                  <a:avLst/>
                </a:prstGeom>
                <a:noFill/>
              </p:spPr>
              <p:txBody>
                <a:bodyPr wrap="none" rtlCol="0">
                  <a:spAutoFit/>
                </a:bodyPr>
                <a:lstStyle/>
                <a:p>
                  <a:r>
                    <a:rPr lang="en-US" sz="1400"/>
                    <a:t>1</a:t>
                  </a:r>
                </a:p>
              </p:txBody>
            </p:sp>
            <p:sp>
              <p:nvSpPr>
                <p:cNvPr id="99" name="TextBox 98"/>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00" name="TextBox 99"/>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94" name="TextBox 93"/>
              <p:cNvSpPr txBox="1"/>
              <p:nvPr/>
            </p:nvSpPr>
            <p:spPr>
              <a:xfrm>
                <a:off x="2022289" y="1369709"/>
                <a:ext cx="330540" cy="307777"/>
              </a:xfrm>
              <a:prstGeom prst="rect">
                <a:avLst/>
              </a:prstGeom>
              <a:noFill/>
            </p:spPr>
            <p:txBody>
              <a:bodyPr wrap="none" rtlCol="0">
                <a:spAutoFit/>
              </a:bodyPr>
              <a:lstStyle/>
              <a:p>
                <a:r>
                  <a:rPr lang="en-US" sz="1400"/>
                  <a:t>-1</a:t>
                </a:r>
              </a:p>
            </p:txBody>
          </p:sp>
          <p:sp>
            <p:nvSpPr>
              <p:cNvPr id="95" name="TextBox 94"/>
              <p:cNvSpPr txBox="1"/>
              <p:nvPr/>
            </p:nvSpPr>
            <p:spPr>
              <a:xfrm>
                <a:off x="2022289" y="1754976"/>
                <a:ext cx="330540" cy="307777"/>
              </a:xfrm>
              <a:prstGeom prst="rect">
                <a:avLst/>
              </a:prstGeom>
              <a:noFill/>
            </p:spPr>
            <p:txBody>
              <a:bodyPr wrap="none" rtlCol="0">
                <a:spAutoFit/>
              </a:bodyPr>
              <a:lstStyle/>
              <a:p>
                <a:r>
                  <a:rPr lang="en-US" sz="1400"/>
                  <a:t>-1</a:t>
                </a:r>
              </a:p>
            </p:txBody>
          </p:sp>
          <p:sp>
            <p:nvSpPr>
              <p:cNvPr id="96" name="TextBox 95"/>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90" name="TextBox 89"/>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91" name="TextBox 90"/>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92" name="TextBox 91"/>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grpSp>
        <p:nvGrpSpPr>
          <p:cNvPr id="101" name="Group 100"/>
          <p:cNvGrpSpPr/>
          <p:nvPr/>
        </p:nvGrpSpPr>
        <p:grpSpPr>
          <a:xfrm>
            <a:off x="2385241" y="2017255"/>
            <a:ext cx="2037051" cy="1975412"/>
            <a:chOff x="6205114" y="3654213"/>
            <a:chExt cx="2540739" cy="1986877"/>
          </a:xfrm>
        </p:grpSpPr>
        <p:grpSp>
          <p:nvGrpSpPr>
            <p:cNvPr id="102" name="Group 101"/>
            <p:cNvGrpSpPr/>
            <p:nvPr/>
          </p:nvGrpSpPr>
          <p:grpSpPr>
            <a:xfrm>
              <a:off x="6205114" y="3654213"/>
              <a:ext cx="2540739" cy="1986877"/>
              <a:chOff x="799546" y="1365663"/>
              <a:chExt cx="1553283" cy="1225504"/>
            </a:xfrm>
          </p:grpSpPr>
          <p:grpSp>
            <p:nvGrpSpPr>
              <p:cNvPr id="106" name="Group 105"/>
              <p:cNvGrpSpPr/>
              <p:nvPr/>
            </p:nvGrpSpPr>
            <p:grpSpPr>
              <a:xfrm>
                <a:off x="799546" y="1365663"/>
                <a:ext cx="1465859" cy="1225504"/>
                <a:chOff x="4369844" y="4569644"/>
                <a:chExt cx="1465859" cy="1225504"/>
              </a:xfrm>
            </p:grpSpPr>
            <p:sp>
              <p:nvSpPr>
                <p:cNvPr id="110" name="Rectangle 109"/>
                <p:cNvSpPr/>
                <p:nvPr/>
              </p:nvSpPr>
              <p:spPr>
                <a:xfrm>
                  <a:off x="4369844" y="4605865"/>
                  <a:ext cx="1465859" cy="1189283"/>
                </a:xfrm>
                <a:prstGeom prst="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1" name="TextBox 110"/>
                <p:cNvSpPr txBox="1"/>
                <p:nvPr/>
              </p:nvSpPr>
              <p:spPr>
                <a:xfrm>
                  <a:off x="4649572" y="4569644"/>
                  <a:ext cx="276038" cy="307777"/>
                </a:xfrm>
                <a:prstGeom prst="rect">
                  <a:avLst/>
                </a:prstGeom>
                <a:noFill/>
              </p:spPr>
              <p:txBody>
                <a:bodyPr wrap="none" rtlCol="0">
                  <a:spAutoFit/>
                </a:bodyPr>
                <a:lstStyle/>
                <a:p>
                  <a:r>
                    <a:rPr lang="en-US" sz="1400"/>
                    <a:t>1</a:t>
                  </a:r>
                </a:p>
              </p:txBody>
            </p:sp>
            <p:sp>
              <p:nvSpPr>
                <p:cNvPr id="112" name="TextBox 111"/>
                <p:cNvSpPr txBox="1"/>
                <p:nvPr/>
              </p:nvSpPr>
              <p:spPr>
                <a:xfrm>
                  <a:off x="4649572" y="4951263"/>
                  <a:ext cx="276038" cy="307777"/>
                </a:xfrm>
                <a:prstGeom prst="rect">
                  <a:avLst/>
                </a:prstGeom>
                <a:noFill/>
              </p:spPr>
              <p:txBody>
                <a:bodyPr wrap="none" rtlCol="0">
                  <a:spAutoFit/>
                </a:bodyPr>
                <a:lstStyle/>
                <a:p>
                  <a:r>
                    <a:rPr lang="en-US" sz="1400"/>
                    <a:t>1</a:t>
                  </a:r>
                </a:p>
              </p:txBody>
            </p:sp>
            <p:sp>
              <p:nvSpPr>
                <p:cNvPr id="113" name="TextBox 112"/>
                <p:cNvSpPr txBox="1"/>
                <p:nvPr/>
              </p:nvSpPr>
              <p:spPr>
                <a:xfrm>
                  <a:off x="4649572" y="5373205"/>
                  <a:ext cx="276038" cy="307777"/>
                </a:xfrm>
                <a:prstGeom prst="rect">
                  <a:avLst/>
                </a:prstGeom>
                <a:noFill/>
              </p:spPr>
              <p:txBody>
                <a:bodyPr wrap="none" rtlCol="0">
                  <a:spAutoFit/>
                </a:bodyPr>
                <a:lstStyle/>
                <a:p>
                  <a:r>
                    <a:rPr lang="en-US" sz="1400"/>
                    <a:t>1</a:t>
                  </a:r>
                </a:p>
              </p:txBody>
            </p:sp>
          </p:grpSp>
          <p:sp>
            <p:nvSpPr>
              <p:cNvPr id="107" name="TextBox 106"/>
              <p:cNvSpPr txBox="1"/>
              <p:nvPr/>
            </p:nvSpPr>
            <p:spPr>
              <a:xfrm>
                <a:off x="2022289" y="1369709"/>
                <a:ext cx="330540" cy="307777"/>
              </a:xfrm>
              <a:prstGeom prst="rect">
                <a:avLst/>
              </a:prstGeom>
              <a:noFill/>
            </p:spPr>
            <p:txBody>
              <a:bodyPr wrap="none" rtlCol="0">
                <a:spAutoFit/>
              </a:bodyPr>
              <a:lstStyle/>
              <a:p>
                <a:r>
                  <a:rPr lang="en-US" sz="1400"/>
                  <a:t>-1</a:t>
                </a:r>
              </a:p>
            </p:txBody>
          </p:sp>
          <p:sp>
            <p:nvSpPr>
              <p:cNvPr id="108" name="TextBox 107"/>
              <p:cNvSpPr txBox="1"/>
              <p:nvPr/>
            </p:nvSpPr>
            <p:spPr>
              <a:xfrm>
                <a:off x="2022289" y="1754976"/>
                <a:ext cx="330540" cy="307777"/>
              </a:xfrm>
              <a:prstGeom prst="rect">
                <a:avLst/>
              </a:prstGeom>
              <a:noFill/>
            </p:spPr>
            <p:txBody>
              <a:bodyPr wrap="none" rtlCol="0">
                <a:spAutoFit/>
              </a:bodyPr>
              <a:lstStyle/>
              <a:p>
                <a:r>
                  <a:rPr lang="en-US" sz="1400"/>
                  <a:t>-1</a:t>
                </a:r>
              </a:p>
            </p:txBody>
          </p:sp>
          <p:sp>
            <p:nvSpPr>
              <p:cNvPr id="109" name="TextBox 108"/>
              <p:cNvSpPr txBox="1"/>
              <p:nvPr/>
            </p:nvSpPr>
            <p:spPr>
              <a:xfrm>
                <a:off x="2022289" y="2169224"/>
                <a:ext cx="330540" cy="307777"/>
              </a:xfrm>
              <a:prstGeom prst="rect">
                <a:avLst/>
              </a:prstGeom>
              <a:noFill/>
            </p:spPr>
            <p:txBody>
              <a:bodyPr wrap="none" rtlCol="0">
                <a:spAutoFit/>
              </a:bodyPr>
              <a:lstStyle/>
              <a:p>
                <a:r>
                  <a:rPr lang="en-US" sz="1400"/>
                  <a:t>-1</a:t>
                </a:r>
              </a:p>
            </p:txBody>
          </p:sp>
        </p:grpSp>
        <p:sp>
          <p:nvSpPr>
            <p:cNvPr id="103" name="TextBox 102"/>
            <p:cNvSpPr txBox="1"/>
            <p:nvPr/>
          </p:nvSpPr>
          <p:spPr>
            <a:xfrm>
              <a:off x="7475484" y="3665005"/>
              <a:ext cx="276038" cy="307777"/>
            </a:xfrm>
            <a:prstGeom prst="rect">
              <a:avLst/>
            </a:prstGeom>
            <a:noFill/>
          </p:spPr>
          <p:txBody>
            <a:bodyPr wrap="none" rtlCol="0">
              <a:spAutoFit/>
            </a:bodyPr>
            <a:lstStyle/>
            <a:p>
              <a:r>
                <a:rPr lang="en-US" sz="1400"/>
                <a:t>0</a:t>
              </a:r>
              <a:endParaRPr lang="en-US" sz="1400" dirty="0"/>
            </a:p>
          </p:txBody>
        </p:sp>
        <p:sp>
          <p:nvSpPr>
            <p:cNvPr id="104" name="TextBox 103"/>
            <p:cNvSpPr txBox="1"/>
            <p:nvPr/>
          </p:nvSpPr>
          <p:spPr>
            <a:xfrm>
              <a:off x="7472086" y="4285396"/>
              <a:ext cx="276038" cy="307777"/>
            </a:xfrm>
            <a:prstGeom prst="rect">
              <a:avLst/>
            </a:prstGeom>
            <a:noFill/>
          </p:spPr>
          <p:txBody>
            <a:bodyPr wrap="none" rtlCol="0">
              <a:spAutoFit/>
            </a:bodyPr>
            <a:lstStyle/>
            <a:p>
              <a:r>
                <a:rPr lang="en-US" sz="1400"/>
                <a:t>0</a:t>
              </a:r>
              <a:endParaRPr lang="en-US" sz="1400" dirty="0"/>
            </a:p>
          </p:txBody>
        </p:sp>
        <p:sp>
          <p:nvSpPr>
            <p:cNvPr id="105" name="TextBox 104"/>
            <p:cNvSpPr txBox="1"/>
            <p:nvPr/>
          </p:nvSpPr>
          <p:spPr>
            <a:xfrm>
              <a:off x="7472086" y="4957005"/>
              <a:ext cx="276038" cy="307777"/>
            </a:xfrm>
            <a:prstGeom prst="rect">
              <a:avLst/>
            </a:prstGeom>
            <a:noFill/>
          </p:spPr>
          <p:txBody>
            <a:bodyPr wrap="none" rtlCol="0">
              <a:spAutoFit/>
            </a:bodyPr>
            <a:lstStyle/>
            <a:p>
              <a:r>
                <a:rPr lang="en-US" sz="1400"/>
                <a:t>0</a:t>
              </a:r>
              <a:endParaRPr lang="en-US" sz="1400" dirty="0"/>
            </a:p>
          </p:txBody>
        </p:sp>
      </p:grpSp>
      <p:sp>
        <p:nvSpPr>
          <p:cNvPr id="114" name="Content Placeholder 2"/>
          <p:cNvSpPr txBox="1">
            <a:spLocks/>
          </p:cNvSpPr>
          <p:nvPr/>
        </p:nvSpPr>
        <p:spPr>
          <a:xfrm>
            <a:off x="6010859" y="5463966"/>
            <a:ext cx="1655448" cy="461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3x3 filter</a:t>
            </a:r>
          </a:p>
        </p:txBody>
      </p:sp>
      <p:sp>
        <p:nvSpPr>
          <p:cNvPr id="115" name="Content Placeholder 2"/>
          <p:cNvSpPr txBox="1">
            <a:spLocks/>
          </p:cNvSpPr>
          <p:nvPr/>
        </p:nvSpPr>
        <p:spPr>
          <a:xfrm>
            <a:off x="9698352" y="5463966"/>
            <a:ext cx="2064310" cy="461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4x4x1 layer</a:t>
            </a:r>
          </a:p>
        </p:txBody>
      </p:sp>
    </p:spTree>
    <p:extLst>
      <p:ext uri="{BB962C8B-B14F-4D97-AF65-F5344CB8AC3E}">
        <p14:creationId xmlns:p14="http://schemas.microsoft.com/office/powerpoint/2010/main" val="384119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7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8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0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A4A2C4-49D2-4700-9B7A-C0F7948C2473}"/>
              </a:ext>
            </a:extLst>
          </p:cNvPr>
          <p:cNvSpPr>
            <a:spLocks noGrp="1"/>
          </p:cNvSpPr>
          <p:nvPr>
            <p:ph type="title"/>
          </p:nvPr>
        </p:nvSpPr>
        <p:spPr>
          <a:xfrm>
            <a:off x="677334" y="609600"/>
            <a:ext cx="8596668" cy="1320800"/>
          </a:xfrm>
        </p:spPr>
        <p:txBody>
          <a:bodyPr/>
          <a:lstStyle/>
          <a:p>
            <a:r>
              <a:rPr lang="en-US" dirty="0"/>
              <a:t>Comparison to 2019</a:t>
            </a:r>
          </a:p>
        </p:txBody>
      </p:sp>
      <p:sp>
        <p:nvSpPr>
          <p:cNvPr id="7" name="TextBox 6">
            <a:extLst>
              <a:ext uri="{FF2B5EF4-FFF2-40B4-BE49-F238E27FC236}">
                <a16:creationId xmlns:a16="http://schemas.microsoft.com/office/drawing/2014/main" id="{64D92439-07B6-46DF-B8A2-7FC685FB95E9}"/>
              </a:ext>
            </a:extLst>
          </p:cNvPr>
          <p:cNvSpPr txBox="1"/>
          <p:nvPr/>
        </p:nvSpPr>
        <p:spPr>
          <a:xfrm>
            <a:off x="677334" y="1389662"/>
            <a:ext cx="700738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mn-cs"/>
              </a:rPr>
              <a:t>Emotions over time in comparison to 2019</a:t>
            </a:r>
          </a:p>
        </p:txBody>
      </p:sp>
      <p:sp>
        <p:nvSpPr>
          <p:cNvPr id="8" name="Content Placeholder 2">
            <a:extLst>
              <a:ext uri="{FF2B5EF4-FFF2-40B4-BE49-F238E27FC236}">
                <a16:creationId xmlns:a16="http://schemas.microsoft.com/office/drawing/2014/main" id="{8A5CFFD1-2555-4E2F-B79A-1B55F840244B}"/>
              </a:ext>
            </a:extLst>
          </p:cNvPr>
          <p:cNvSpPr txBox="1">
            <a:spLocks/>
          </p:cNvSpPr>
          <p:nvPr/>
        </p:nvSpPr>
        <p:spPr>
          <a:xfrm>
            <a:off x="677334" y="1488613"/>
            <a:ext cx="5294841" cy="50046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Changes in </a:t>
            </a:r>
            <a:r>
              <a:rPr kumimoji="0" lang="en-US" sz="18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aggregated</a:t>
            </a: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emotion values over all tweets compared to 2019.</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Anger, fear, and disgust exhibit fluctuations that correspond to the three COVID-19 pandemic waves worldwide.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Fear exhibits the three clear waves, with the first wave being the largest and the second and third magnitudes gradually decreasing.</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p:txBody>
      </p:sp>
      <p:pic>
        <p:nvPicPr>
          <p:cNvPr id="4" name="Picture 3" descr="Chart, line chart&#10;&#10;Description automatically generated">
            <a:extLst>
              <a:ext uri="{FF2B5EF4-FFF2-40B4-BE49-F238E27FC236}">
                <a16:creationId xmlns:a16="http://schemas.microsoft.com/office/drawing/2014/main" id="{A2CEB22A-479C-4299-A003-A5A845A76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906" y="230205"/>
            <a:ext cx="5430191" cy="6397587"/>
          </a:xfrm>
          <a:prstGeom prst="rect">
            <a:avLst/>
          </a:prstGeom>
        </p:spPr>
      </p:pic>
    </p:spTree>
    <p:extLst>
      <p:ext uri="{BB962C8B-B14F-4D97-AF65-F5344CB8AC3E}">
        <p14:creationId xmlns:p14="http://schemas.microsoft.com/office/powerpoint/2010/main" val="19174728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A4A2C4-49D2-4700-9B7A-C0F7948C2473}"/>
              </a:ext>
            </a:extLst>
          </p:cNvPr>
          <p:cNvSpPr>
            <a:spLocks noGrp="1"/>
          </p:cNvSpPr>
          <p:nvPr>
            <p:ph type="title"/>
          </p:nvPr>
        </p:nvSpPr>
        <p:spPr>
          <a:xfrm>
            <a:off x="677334" y="609600"/>
            <a:ext cx="8596668" cy="1320800"/>
          </a:xfrm>
        </p:spPr>
        <p:txBody>
          <a:bodyPr/>
          <a:lstStyle/>
          <a:p>
            <a:r>
              <a:rPr lang="en-US" dirty="0"/>
              <a:t>Emotions over time</a:t>
            </a:r>
          </a:p>
        </p:txBody>
      </p:sp>
      <p:pic>
        <p:nvPicPr>
          <p:cNvPr id="3" name="Picture 2">
            <a:extLst>
              <a:ext uri="{FF2B5EF4-FFF2-40B4-BE49-F238E27FC236}">
                <a16:creationId xmlns:a16="http://schemas.microsoft.com/office/drawing/2014/main" id="{23ED8C2E-ED1F-4B7A-AFBB-BC9FEE66F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253" y="1146710"/>
            <a:ext cx="8465907" cy="5521243"/>
          </a:xfrm>
          <a:prstGeom prst="rect">
            <a:avLst/>
          </a:prstGeom>
        </p:spPr>
      </p:pic>
    </p:spTree>
    <p:extLst>
      <p:ext uri="{BB962C8B-B14F-4D97-AF65-F5344CB8AC3E}">
        <p14:creationId xmlns:p14="http://schemas.microsoft.com/office/powerpoint/2010/main" val="8686047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4950E09-9FCB-4785-A354-870E344699FF}"/>
              </a:ext>
            </a:extLst>
          </p:cNvPr>
          <p:cNvSpPr>
            <a:spLocks noGrp="1"/>
          </p:cNvSpPr>
          <p:nvPr>
            <p:ph type="title"/>
          </p:nvPr>
        </p:nvSpPr>
        <p:spPr>
          <a:xfrm>
            <a:off x="677334" y="609600"/>
            <a:ext cx="8596668" cy="1320800"/>
          </a:xfrm>
        </p:spPr>
        <p:txBody>
          <a:bodyPr/>
          <a:lstStyle/>
          <a:p>
            <a:r>
              <a:rPr lang="en-US" dirty="0"/>
              <a:t>Conclusion</a:t>
            </a:r>
          </a:p>
        </p:txBody>
      </p:sp>
      <p:sp>
        <p:nvSpPr>
          <p:cNvPr id="13" name="Content Placeholder 2">
            <a:extLst>
              <a:ext uri="{FF2B5EF4-FFF2-40B4-BE49-F238E27FC236}">
                <a16:creationId xmlns:a16="http://schemas.microsoft.com/office/drawing/2014/main" id="{F69A4071-2225-4392-BF91-474F3969C2C8}"/>
              </a:ext>
            </a:extLst>
          </p:cNvPr>
          <p:cNvSpPr>
            <a:spLocks noGrp="1"/>
          </p:cNvSpPr>
          <p:nvPr>
            <p:ph idx="1"/>
          </p:nvPr>
        </p:nvSpPr>
        <p:spPr>
          <a:xfrm>
            <a:off x="677334" y="1488613"/>
            <a:ext cx="8596668" cy="3880773"/>
          </a:xfrm>
        </p:spPr>
        <p:txBody>
          <a:bodyPr/>
          <a:lstStyle/>
          <a:p>
            <a:r>
              <a:rPr lang="en-US" dirty="0"/>
              <a:t>About 44.5% of Twitter discussions are related to professionals content. </a:t>
            </a:r>
          </a:p>
          <a:p>
            <a:r>
              <a:rPr lang="en-US" dirty="0"/>
              <a:t>The rising in discussions following the pandemic waves were mostly focused on professional content. </a:t>
            </a:r>
          </a:p>
          <a:p>
            <a:r>
              <a:rPr lang="en-US" dirty="0"/>
              <a:t>Emotional realm of HCPs was affected during the COVID-19 pandemic.</a:t>
            </a:r>
          </a:p>
          <a:p>
            <a:r>
              <a:rPr lang="en-US" dirty="0"/>
              <a:t>Thus, it may indicate the utmost importance in providing emotional support for HCPs to prevent fatigue, burnout, and mental health disorders in the post-pandemic period.</a:t>
            </a:r>
            <a:endParaRPr lang="en-US" sz="1600" dirty="0"/>
          </a:p>
        </p:txBody>
      </p:sp>
    </p:spTree>
    <p:extLst>
      <p:ext uri="{BB962C8B-B14F-4D97-AF65-F5344CB8AC3E}">
        <p14:creationId xmlns:p14="http://schemas.microsoft.com/office/powerpoint/2010/main" val="25102114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4950E09-9FCB-4785-A354-870E344699FF}"/>
              </a:ext>
            </a:extLst>
          </p:cNvPr>
          <p:cNvSpPr>
            <a:spLocks noGrp="1"/>
          </p:cNvSpPr>
          <p:nvPr>
            <p:ph type="title"/>
          </p:nvPr>
        </p:nvSpPr>
        <p:spPr>
          <a:xfrm>
            <a:off x="677334" y="609600"/>
            <a:ext cx="8596668" cy="1320800"/>
          </a:xfrm>
        </p:spPr>
        <p:txBody>
          <a:bodyPr/>
          <a:lstStyle/>
          <a:p>
            <a:r>
              <a:rPr lang="en-US" dirty="0"/>
              <a:t>Conclusion</a:t>
            </a:r>
          </a:p>
        </p:txBody>
      </p:sp>
      <p:sp>
        <p:nvSpPr>
          <p:cNvPr id="13" name="Content Placeholder 2">
            <a:extLst>
              <a:ext uri="{FF2B5EF4-FFF2-40B4-BE49-F238E27FC236}">
                <a16:creationId xmlns:a16="http://schemas.microsoft.com/office/drawing/2014/main" id="{F69A4071-2225-4392-BF91-474F3969C2C8}"/>
              </a:ext>
            </a:extLst>
          </p:cNvPr>
          <p:cNvSpPr>
            <a:spLocks noGrp="1"/>
          </p:cNvSpPr>
          <p:nvPr>
            <p:ph idx="1"/>
          </p:nvPr>
        </p:nvSpPr>
        <p:spPr>
          <a:xfrm>
            <a:off x="677334" y="1488613"/>
            <a:ext cx="8596668" cy="3880773"/>
          </a:xfrm>
        </p:spPr>
        <p:txBody>
          <a:bodyPr>
            <a:normAutofit/>
          </a:bodyPr>
          <a:lstStyle/>
          <a:p>
            <a:r>
              <a:rPr lang="en-US" dirty="0"/>
              <a:t>Fear and other emotions carry the signal reflecting the current situation and the near anticipated future.</a:t>
            </a:r>
          </a:p>
          <a:p>
            <a:r>
              <a:rPr lang="en-US" dirty="0"/>
              <a:t>Therefore, decision-makers should invest resources into listening to the HCP community in the broadest sense expanding beyond epidemiology professionals. </a:t>
            </a:r>
          </a:p>
          <a:p>
            <a:r>
              <a:rPr lang="en-US" dirty="0"/>
              <a:t>Brief surveys,1-2 minute interviews at workplaces, and online social media analyses may be good sources for such elicitation. </a:t>
            </a:r>
          </a:p>
          <a:p>
            <a:r>
              <a:rPr lang="en-US" dirty="0"/>
              <a:t>Also, the increase of fear two weeks before the pandemic waves (∆Confirmed) indicates that HCPs are in a position and with adequate qualifications to anticipate the pandemic development. </a:t>
            </a:r>
          </a:p>
        </p:txBody>
      </p:sp>
    </p:spTree>
    <p:extLst>
      <p:ext uri="{BB962C8B-B14F-4D97-AF65-F5344CB8AC3E}">
        <p14:creationId xmlns:p14="http://schemas.microsoft.com/office/powerpoint/2010/main" val="41310274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endParaRPr lang="en-US"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endParaRPr lang="en-US" dirty="0"/>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114</a:t>
            </a:fld>
            <a:endParaRPr lang="he-IL" dirty="0"/>
          </a:p>
        </p:txBody>
      </p:sp>
      <p:pic>
        <p:nvPicPr>
          <p:cNvPr id="6" name="Picture 5">
            <a:extLst>
              <a:ext uri="{FF2B5EF4-FFF2-40B4-BE49-F238E27FC236}">
                <a16:creationId xmlns:a16="http://schemas.microsoft.com/office/drawing/2014/main" id="{1F0FE05A-4CDA-4FC3-9D1D-E3DA620E6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073" y="274046"/>
            <a:ext cx="9211854" cy="6309907"/>
          </a:xfrm>
          <a:prstGeom prst="rect">
            <a:avLst/>
          </a:prstGeom>
        </p:spPr>
      </p:pic>
    </p:spTree>
    <p:extLst>
      <p:ext uri="{BB962C8B-B14F-4D97-AF65-F5344CB8AC3E}">
        <p14:creationId xmlns:p14="http://schemas.microsoft.com/office/powerpoint/2010/main" val="12182445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Topic Detection (Demonstration) </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0" indent="0">
              <a:buNone/>
            </a:pPr>
            <a:endParaRPr lang="en-US" dirty="0"/>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115</a:t>
            </a:fld>
            <a:endParaRPr lang="he-IL" dirty="0"/>
          </a:p>
        </p:txBody>
      </p:sp>
      <p:pic>
        <p:nvPicPr>
          <p:cNvPr id="6" name="Picture 5">
            <a:extLst>
              <a:ext uri="{FF2B5EF4-FFF2-40B4-BE49-F238E27FC236}">
                <a16:creationId xmlns:a16="http://schemas.microsoft.com/office/drawing/2014/main" id="{FC0AA86B-E9BC-400D-AE00-77A6BFEF8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816" y="1510697"/>
            <a:ext cx="3467688" cy="3481180"/>
          </a:xfrm>
          <a:prstGeom prst="rect">
            <a:avLst/>
          </a:prstGeom>
        </p:spPr>
      </p:pic>
      <p:sp>
        <p:nvSpPr>
          <p:cNvPr id="7" name="TextBox 6">
            <a:extLst>
              <a:ext uri="{FF2B5EF4-FFF2-40B4-BE49-F238E27FC236}">
                <a16:creationId xmlns:a16="http://schemas.microsoft.com/office/drawing/2014/main" id="{B045833F-7617-43F7-85A4-7704B105D895}"/>
              </a:ext>
            </a:extLst>
          </p:cNvPr>
          <p:cNvSpPr txBox="1"/>
          <p:nvPr/>
        </p:nvSpPr>
        <p:spPr>
          <a:xfrm>
            <a:off x="558281" y="5343327"/>
            <a:ext cx="11075437" cy="923330"/>
          </a:xfrm>
          <a:prstGeom prst="rect">
            <a:avLst/>
          </a:prstGeom>
          <a:noFill/>
        </p:spPr>
        <p:txBody>
          <a:bodyPr wrap="square" rtlCol="1">
            <a:spAutoFit/>
          </a:bodyPr>
          <a:lstStyle/>
          <a:p>
            <a:r>
              <a:rPr lang="en-US" dirty="0"/>
              <a:t>Example for a tweet:</a:t>
            </a:r>
          </a:p>
          <a:p>
            <a:r>
              <a:rPr lang="en-US" dirty="0"/>
              <a:t>X X </a:t>
            </a:r>
            <a:r>
              <a:rPr lang="en-US" dirty="0" err="1"/>
              <a:t>X</a:t>
            </a:r>
            <a:r>
              <a:rPr lang="en-US" dirty="0"/>
              <a:t> </a:t>
            </a:r>
            <a:r>
              <a:rPr lang="en-US" dirty="0" err="1"/>
              <a:t>X</a:t>
            </a:r>
            <a:r>
              <a:rPr lang="en-US" dirty="0"/>
              <a:t> I want my President to respect Americans. Republican Americans, Demo-crat Americans, members of our American military, our democracy, women, law </a:t>
            </a:r>
            <a:r>
              <a:rPr lang="en-US" dirty="0" err="1"/>
              <a:t>andorder</a:t>
            </a:r>
            <a:r>
              <a:rPr lang="en-US" dirty="0"/>
              <a:t>, the Constitution, our country...</a:t>
            </a:r>
            <a:endParaRPr lang="he-IL" dirty="0"/>
          </a:p>
        </p:txBody>
      </p:sp>
    </p:spTree>
    <p:extLst>
      <p:ext uri="{BB962C8B-B14F-4D97-AF65-F5344CB8AC3E}">
        <p14:creationId xmlns:p14="http://schemas.microsoft.com/office/powerpoint/2010/main" val="42562233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Topic Detection (Demonstration) </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0" indent="0">
              <a:buNone/>
            </a:pPr>
            <a:endParaRPr lang="en-US" dirty="0"/>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116</a:t>
            </a:fld>
            <a:endParaRPr lang="he-IL" dirty="0"/>
          </a:p>
        </p:txBody>
      </p:sp>
      <p:sp>
        <p:nvSpPr>
          <p:cNvPr id="7" name="TextBox 6">
            <a:extLst>
              <a:ext uri="{FF2B5EF4-FFF2-40B4-BE49-F238E27FC236}">
                <a16:creationId xmlns:a16="http://schemas.microsoft.com/office/drawing/2014/main" id="{B045833F-7617-43F7-85A4-7704B105D895}"/>
              </a:ext>
            </a:extLst>
          </p:cNvPr>
          <p:cNvSpPr txBox="1"/>
          <p:nvPr/>
        </p:nvSpPr>
        <p:spPr>
          <a:xfrm>
            <a:off x="558281" y="5343327"/>
            <a:ext cx="11075437" cy="1200329"/>
          </a:xfrm>
          <a:prstGeom prst="rect">
            <a:avLst/>
          </a:prstGeom>
          <a:noFill/>
        </p:spPr>
        <p:txBody>
          <a:bodyPr wrap="square" rtlCol="1">
            <a:spAutoFit/>
          </a:bodyPr>
          <a:lstStyle/>
          <a:p>
            <a:r>
              <a:rPr lang="en-US" dirty="0"/>
              <a:t>Example for a tweet:</a:t>
            </a:r>
          </a:p>
          <a:p>
            <a:r>
              <a:rPr lang="en-US" dirty="0"/>
              <a:t>Nice article on </a:t>
            </a:r>
            <a:r>
              <a:rPr lang="en-US" dirty="0" err="1"/>
              <a:t>Remdesivir</a:t>
            </a:r>
            <a:r>
              <a:rPr lang="en-US" dirty="0"/>
              <a:t> &amp; renal </a:t>
            </a:r>
            <a:r>
              <a:rPr lang="en-US" dirty="0" err="1"/>
              <a:t>dysfxn</a:t>
            </a:r>
            <a:r>
              <a:rPr lang="en-US" dirty="0"/>
              <a:t>.  Interesting a 117% (over 2x) increase in end of therapy AKI occurred in pts w/ renal </a:t>
            </a:r>
            <a:r>
              <a:rPr lang="en-US" dirty="0" err="1"/>
              <a:t>dysfxn</a:t>
            </a:r>
            <a:r>
              <a:rPr lang="en-US" dirty="0"/>
              <a:t> was not statistically significant (5\% vs 2.3\%).  Stats are so... interesting... sometimes similar numbers (sample size?) result in FDA approval.</a:t>
            </a:r>
            <a:endParaRPr lang="he-IL" dirty="0"/>
          </a:p>
        </p:txBody>
      </p:sp>
      <p:pic>
        <p:nvPicPr>
          <p:cNvPr id="8" name="Picture 7">
            <a:extLst>
              <a:ext uri="{FF2B5EF4-FFF2-40B4-BE49-F238E27FC236}">
                <a16:creationId xmlns:a16="http://schemas.microsoft.com/office/drawing/2014/main" id="{6D63D633-EE18-465F-8451-A3F7666A6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206" y="1549441"/>
            <a:ext cx="3479979" cy="3441877"/>
          </a:xfrm>
          <a:prstGeom prst="rect">
            <a:avLst/>
          </a:prstGeom>
        </p:spPr>
      </p:pic>
    </p:spTree>
    <p:extLst>
      <p:ext uri="{BB962C8B-B14F-4D97-AF65-F5344CB8AC3E}">
        <p14:creationId xmlns:p14="http://schemas.microsoft.com/office/powerpoint/2010/main" val="69060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AI imitates human capabilities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117</a:t>
            </a:fld>
            <a:endParaRPr lang="he-IL"/>
          </a:p>
        </p:txBody>
      </p:sp>
      <p:sp>
        <p:nvSpPr>
          <p:cNvPr id="7" name="TextBox 6">
            <a:extLst>
              <a:ext uri="{FF2B5EF4-FFF2-40B4-BE49-F238E27FC236}">
                <a16:creationId xmlns:a16="http://schemas.microsoft.com/office/drawing/2014/main" id="{F8DD09C5-B7E0-44EC-A8E2-2538E9B24721}"/>
              </a:ext>
            </a:extLst>
          </p:cNvPr>
          <p:cNvSpPr txBox="1"/>
          <p:nvPr/>
        </p:nvSpPr>
        <p:spPr>
          <a:xfrm>
            <a:off x="1078857" y="4188612"/>
            <a:ext cx="1397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Speech recognition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2" descr="Robotics">
            <a:extLst>
              <a:ext uri="{FF2B5EF4-FFF2-40B4-BE49-F238E27FC236}">
                <a16:creationId xmlns:a16="http://schemas.microsoft.com/office/drawing/2014/main" id="{B4B14930-15CD-49EE-AFFB-2AA4469608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308" y="3694919"/>
            <a:ext cx="2071246" cy="14011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7FD3D8-742B-4F2D-9DE9-F9A6D9127415}"/>
              </a:ext>
            </a:extLst>
          </p:cNvPr>
          <p:cNvSpPr txBox="1"/>
          <p:nvPr/>
        </p:nvSpPr>
        <p:spPr>
          <a:xfrm>
            <a:off x="10595201" y="3319306"/>
            <a:ext cx="1004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Robotics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6460AD1-5D0F-4FD8-8549-F6BE50DE61DF}"/>
              </a:ext>
            </a:extLst>
          </p:cNvPr>
          <p:cNvSpPr txBox="1"/>
          <p:nvPr/>
        </p:nvSpPr>
        <p:spPr>
          <a:xfrm>
            <a:off x="7021627" y="2034953"/>
            <a:ext cx="18744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Natural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processing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6" descr="Image result for autonomous">
            <a:extLst>
              <a:ext uri="{FF2B5EF4-FFF2-40B4-BE49-F238E27FC236}">
                <a16:creationId xmlns:a16="http://schemas.microsoft.com/office/drawing/2014/main" id="{87317F36-404A-4C79-81CB-6C2FFEAFD6A3}"/>
              </a:ext>
            </a:extLst>
          </p:cNvPr>
          <p:cNvPicPr>
            <a:picLocks noChangeAspect="1" noChangeArrowheads="1"/>
          </p:cNvPicPr>
          <p:nvPr/>
        </p:nvPicPr>
        <p:blipFill>
          <a:blip r:embed="rId3" cstate="print"/>
          <a:srcRect/>
          <a:stretch>
            <a:fillRect/>
          </a:stretch>
        </p:blipFill>
        <p:spPr bwMode="auto">
          <a:xfrm>
            <a:off x="7021627" y="5317766"/>
            <a:ext cx="2893773" cy="1540234"/>
          </a:xfrm>
          <a:prstGeom prst="rect">
            <a:avLst/>
          </a:prstGeom>
          <a:noFill/>
        </p:spPr>
      </p:pic>
      <p:sp>
        <p:nvSpPr>
          <p:cNvPr id="14" name="Rectangle 13">
            <a:extLst>
              <a:ext uri="{FF2B5EF4-FFF2-40B4-BE49-F238E27FC236}">
                <a16:creationId xmlns:a16="http://schemas.microsoft.com/office/drawing/2014/main" id="{DDFBD0CB-DFB9-4BDF-8B85-5F4EC65702AC}"/>
              </a:ext>
            </a:extLst>
          </p:cNvPr>
          <p:cNvSpPr/>
          <p:nvPr/>
        </p:nvSpPr>
        <p:spPr>
          <a:xfrm>
            <a:off x="7401212" y="4857473"/>
            <a:ext cx="22481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00"/>
                </a:highlight>
                <a:uLnTx/>
                <a:uFillTx/>
                <a:latin typeface="Calibri"/>
                <a:ea typeface="+mn-ea"/>
                <a:cs typeface="+mn-cs"/>
              </a:rPr>
              <a:t>Autonomous Systems</a:t>
            </a:r>
          </a:p>
        </p:txBody>
      </p:sp>
      <p:pic>
        <p:nvPicPr>
          <p:cNvPr id="15" name="Picture 17" descr="Architect rolls and architectural plan,technical project drawing">
            <a:extLst>
              <a:ext uri="{FF2B5EF4-FFF2-40B4-BE49-F238E27FC236}">
                <a16:creationId xmlns:a16="http://schemas.microsoft.com/office/drawing/2014/main" id="{40C824F6-DAEE-4676-8C08-F4F332028128}"/>
              </a:ext>
            </a:extLst>
          </p:cNvPr>
          <p:cNvPicPr>
            <a:picLocks noChangeAspect="1" noChangeArrowheads="1"/>
          </p:cNvPicPr>
          <p:nvPr/>
        </p:nvPicPr>
        <p:blipFill>
          <a:blip r:embed="rId4" cstate="print"/>
          <a:srcRect/>
          <a:stretch>
            <a:fillRect/>
          </a:stretch>
        </p:blipFill>
        <p:spPr bwMode="auto">
          <a:xfrm>
            <a:off x="3626696" y="4714093"/>
            <a:ext cx="3087355" cy="1438768"/>
          </a:xfrm>
          <a:prstGeom prst="rect">
            <a:avLst/>
          </a:prstGeom>
          <a:noFill/>
        </p:spPr>
      </p:pic>
      <p:sp>
        <p:nvSpPr>
          <p:cNvPr id="16" name="TextBox 15">
            <a:extLst>
              <a:ext uri="{FF2B5EF4-FFF2-40B4-BE49-F238E27FC236}">
                <a16:creationId xmlns:a16="http://schemas.microsoft.com/office/drawing/2014/main" id="{1116B44D-95DD-4444-AF80-E9AB00614638}"/>
              </a:ext>
            </a:extLst>
          </p:cNvPr>
          <p:cNvSpPr txBox="1"/>
          <p:nvPr/>
        </p:nvSpPr>
        <p:spPr>
          <a:xfrm>
            <a:off x="4512751" y="4283207"/>
            <a:ext cx="2456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Planning</a:t>
            </a:r>
          </a:p>
        </p:txBody>
      </p:sp>
      <p:sp>
        <p:nvSpPr>
          <p:cNvPr id="17" name="TextBox 16">
            <a:extLst>
              <a:ext uri="{FF2B5EF4-FFF2-40B4-BE49-F238E27FC236}">
                <a16:creationId xmlns:a16="http://schemas.microsoft.com/office/drawing/2014/main" id="{39550D09-C0D4-411E-A284-036757EC9FEB}"/>
              </a:ext>
            </a:extLst>
          </p:cNvPr>
          <p:cNvSpPr txBox="1"/>
          <p:nvPr/>
        </p:nvSpPr>
        <p:spPr>
          <a:xfrm>
            <a:off x="3377311" y="1488993"/>
            <a:ext cx="34850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Reasoning Under Uncertainty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8" descr="Image result for search artificial intelligence maze">
            <a:extLst>
              <a:ext uri="{FF2B5EF4-FFF2-40B4-BE49-F238E27FC236}">
                <a16:creationId xmlns:a16="http://schemas.microsoft.com/office/drawing/2014/main" id="{963A7EFF-D14B-461E-94F1-20344914A555}"/>
              </a:ext>
            </a:extLst>
          </p:cNvPr>
          <p:cNvPicPr>
            <a:picLocks noChangeAspect="1" noChangeArrowheads="1"/>
          </p:cNvPicPr>
          <p:nvPr/>
        </p:nvPicPr>
        <p:blipFill>
          <a:blip r:embed="rId5" cstate="print"/>
          <a:srcRect/>
          <a:stretch>
            <a:fillRect/>
          </a:stretch>
        </p:blipFill>
        <p:spPr bwMode="auto">
          <a:xfrm>
            <a:off x="9419994" y="1513952"/>
            <a:ext cx="1175207" cy="1175208"/>
          </a:xfrm>
          <a:prstGeom prst="rect">
            <a:avLst/>
          </a:prstGeom>
          <a:noFill/>
        </p:spPr>
      </p:pic>
      <p:sp>
        <p:nvSpPr>
          <p:cNvPr id="20" name="TextBox 19">
            <a:extLst>
              <a:ext uri="{FF2B5EF4-FFF2-40B4-BE49-F238E27FC236}">
                <a16:creationId xmlns:a16="http://schemas.microsoft.com/office/drawing/2014/main" id="{BD4EC2C5-E3EB-4B0B-B51F-3418BEAA544F}"/>
              </a:ext>
            </a:extLst>
          </p:cNvPr>
          <p:cNvSpPr txBox="1"/>
          <p:nvPr/>
        </p:nvSpPr>
        <p:spPr>
          <a:xfrm>
            <a:off x="8901816" y="1094570"/>
            <a:ext cx="232987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Search &amp; Optimization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2F69D724-0A04-4BB4-938E-E647BCD1A4DD}"/>
              </a:ext>
            </a:extLst>
          </p:cNvPr>
          <p:cNvGrpSpPr/>
          <p:nvPr/>
        </p:nvGrpSpPr>
        <p:grpSpPr>
          <a:xfrm>
            <a:off x="4375894" y="1884698"/>
            <a:ext cx="1461007" cy="1636155"/>
            <a:chOff x="2380583" y="1554334"/>
            <a:chExt cx="2630329" cy="2889078"/>
          </a:xfrm>
        </p:grpSpPr>
        <p:pic>
          <p:nvPicPr>
            <p:cNvPr id="22" name="Picture 21">
              <a:extLst>
                <a:ext uri="{FF2B5EF4-FFF2-40B4-BE49-F238E27FC236}">
                  <a16:creationId xmlns:a16="http://schemas.microsoft.com/office/drawing/2014/main" id="{BC5DF290-38ED-4BBF-B0A9-F63ADFAAA7E5}"/>
                </a:ext>
              </a:extLst>
            </p:cNvPr>
            <p:cNvPicPr>
              <a:picLocks noChangeAspect="1"/>
            </p:cNvPicPr>
            <p:nvPr/>
          </p:nvPicPr>
          <p:blipFill>
            <a:blip r:embed="rId6"/>
            <a:stretch>
              <a:fillRect/>
            </a:stretch>
          </p:blipFill>
          <p:spPr>
            <a:xfrm>
              <a:off x="2834068" y="2414587"/>
              <a:ext cx="1476375" cy="2028825"/>
            </a:xfrm>
            <a:prstGeom prst="rect">
              <a:avLst/>
            </a:prstGeom>
          </p:spPr>
        </p:pic>
        <p:pic>
          <p:nvPicPr>
            <p:cNvPr id="23" name="Picture 22">
              <a:extLst>
                <a:ext uri="{FF2B5EF4-FFF2-40B4-BE49-F238E27FC236}">
                  <a16:creationId xmlns:a16="http://schemas.microsoft.com/office/drawing/2014/main" id="{BF9540D8-28C8-4B79-9210-B04319FA8CC9}"/>
                </a:ext>
              </a:extLst>
            </p:cNvPr>
            <p:cNvPicPr>
              <a:picLocks noChangeAspect="1"/>
            </p:cNvPicPr>
            <p:nvPr/>
          </p:nvPicPr>
          <p:blipFill>
            <a:blip r:embed="rId7"/>
            <a:stretch>
              <a:fillRect/>
            </a:stretch>
          </p:blipFill>
          <p:spPr>
            <a:xfrm rot="922798">
              <a:off x="4240530" y="1844851"/>
              <a:ext cx="770382" cy="1057226"/>
            </a:xfrm>
            <a:prstGeom prst="rect">
              <a:avLst/>
            </a:prstGeom>
          </p:spPr>
        </p:pic>
        <p:pic>
          <p:nvPicPr>
            <p:cNvPr id="24" name="Picture 23">
              <a:extLst>
                <a:ext uri="{FF2B5EF4-FFF2-40B4-BE49-F238E27FC236}">
                  <a16:creationId xmlns:a16="http://schemas.microsoft.com/office/drawing/2014/main" id="{7053C27A-C027-4782-8C7D-F6C245D8CB41}"/>
                </a:ext>
              </a:extLst>
            </p:cNvPr>
            <p:cNvPicPr>
              <a:picLocks noChangeAspect="1"/>
            </p:cNvPicPr>
            <p:nvPr/>
          </p:nvPicPr>
          <p:blipFill>
            <a:blip r:embed="rId7"/>
            <a:stretch>
              <a:fillRect/>
            </a:stretch>
          </p:blipFill>
          <p:spPr>
            <a:xfrm rot="19368311">
              <a:off x="2380583" y="2071572"/>
              <a:ext cx="464488" cy="637436"/>
            </a:xfrm>
            <a:prstGeom prst="rect">
              <a:avLst/>
            </a:prstGeom>
          </p:spPr>
        </p:pic>
        <p:pic>
          <p:nvPicPr>
            <p:cNvPr id="25" name="Picture 24">
              <a:extLst>
                <a:ext uri="{FF2B5EF4-FFF2-40B4-BE49-F238E27FC236}">
                  <a16:creationId xmlns:a16="http://schemas.microsoft.com/office/drawing/2014/main" id="{6E0BA7C6-45AA-42BB-B717-C8B5A3EA1738}"/>
                </a:ext>
              </a:extLst>
            </p:cNvPr>
            <p:cNvPicPr>
              <a:picLocks noChangeAspect="1"/>
            </p:cNvPicPr>
            <p:nvPr/>
          </p:nvPicPr>
          <p:blipFill>
            <a:blip r:embed="rId7"/>
            <a:stretch>
              <a:fillRect/>
            </a:stretch>
          </p:blipFill>
          <p:spPr>
            <a:xfrm>
              <a:off x="3281421" y="1554334"/>
              <a:ext cx="592856" cy="813600"/>
            </a:xfrm>
            <a:prstGeom prst="rect">
              <a:avLst/>
            </a:prstGeom>
          </p:spPr>
        </p:pic>
      </p:grpSp>
      <p:pic>
        <p:nvPicPr>
          <p:cNvPr id="6148" name="Picture 4" descr="Fastai | End-to-End Computer Vision application with Fastai">
            <a:extLst>
              <a:ext uri="{FF2B5EF4-FFF2-40B4-BE49-F238E27FC236}">
                <a16:creationId xmlns:a16="http://schemas.microsoft.com/office/drawing/2014/main" id="{01B80BB2-743F-4E15-B7A3-9C60CD8FD8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243" y="1900867"/>
            <a:ext cx="2966708" cy="1976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1BA0EEA-7230-4ED7-88EF-52E33E78ED8B}"/>
              </a:ext>
            </a:extLst>
          </p:cNvPr>
          <p:cNvSpPr txBox="1"/>
          <p:nvPr/>
        </p:nvSpPr>
        <p:spPr>
          <a:xfrm>
            <a:off x="603509" y="1475086"/>
            <a:ext cx="1751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Computer vision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150" name="Picture 6" descr="Speech Recognition Algorithm - Brought to you by ITChronicles">
            <a:extLst>
              <a:ext uri="{FF2B5EF4-FFF2-40B4-BE49-F238E27FC236}">
                <a16:creationId xmlns:a16="http://schemas.microsoft.com/office/drawing/2014/main" id="{C49F22B3-5EDF-4133-85B1-665F49DA4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479" y="4957548"/>
            <a:ext cx="2994467" cy="16843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aybe robots won&amp;#39;t kill us if they read &amp;#39;good&amp;#39; books - Futurity">
            <a:extLst>
              <a:ext uri="{FF2B5EF4-FFF2-40B4-BE49-F238E27FC236}">
                <a16:creationId xmlns:a16="http://schemas.microsoft.com/office/drawing/2014/main" id="{49CA52BE-0488-46BD-9597-F49AA622A8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093" y="2689160"/>
            <a:ext cx="1830992" cy="16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5978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Autonomous systems</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Autonomous Systems are related to software for smart systems like driverless cars, smart robots, intelligent chatbots, and intelligent diagnostic systems.</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118</a:t>
            </a:fld>
            <a:endParaRPr lang="he-IL" dirty="0"/>
          </a:p>
        </p:txBody>
      </p:sp>
      <p:pic>
        <p:nvPicPr>
          <p:cNvPr id="44034" name="Picture 2" descr="Top 3 Challenges to Produce Level 5 Autonomous Vehicles | Ansys">
            <a:extLst>
              <a:ext uri="{FF2B5EF4-FFF2-40B4-BE49-F238E27FC236}">
                <a16:creationId xmlns:a16="http://schemas.microsoft.com/office/drawing/2014/main" id="{66D1B3F4-18AA-4768-8C66-26C129F09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2838450"/>
            <a:ext cx="4762500" cy="317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7188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Reinforcement Learning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5619750" cy="4351338"/>
          </a:xfrm>
        </p:spPr>
        <p:txBody>
          <a:bodyPr>
            <a:normAutofit fontScale="77500" lnSpcReduction="20000"/>
          </a:bodyPr>
          <a:lstStyle/>
          <a:p>
            <a:r>
              <a:rPr lang="en-US" dirty="0"/>
              <a:t>Reinforcement learning is the training of machine learning models to make a sequence of decisions. </a:t>
            </a:r>
          </a:p>
          <a:p>
            <a:r>
              <a:rPr lang="en-US" dirty="0"/>
              <a:t>The agent learns to achieve a goal in an uncertain, potentially complex environment.</a:t>
            </a:r>
          </a:p>
          <a:p>
            <a:r>
              <a:rPr lang="en-US" dirty="0"/>
              <a:t>In reinforcement learning, an artificial intelligence faces a game-like situation.</a:t>
            </a:r>
          </a:p>
          <a:p>
            <a:r>
              <a:rPr lang="en-US" dirty="0"/>
              <a:t> The computer employs trial and error to come up with a solution to the problem. </a:t>
            </a:r>
          </a:p>
          <a:p>
            <a:r>
              <a:rPr lang="en-US" dirty="0"/>
              <a:t>To get the machine to do what the programmer wants, the artificial intelligence gets either rewards or penalties for the actions it performs. </a:t>
            </a:r>
          </a:p>
          <a:p>
            <a:r>
              <a:rPr lang="en-US" dirty="0"/>
              <a:t>Its goal is to maximize the total reward.</a:t>
            </a:r>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119</a:t>
            </a:fld>
            <a:endParaRPr lang="he-IL" dirty="0"/>
          </a:p>
        </p:txBody>
      </p:sp>
      <p:pic>
        <p:nvPicPr>
          <p:cNvPr id="46082" name="Picture 2" descr="Reinforcement Learning, Agent and Environment. | Download Scientific Diagram">
            <a:extLst>
              <a:ext uri="{FF2B5EF4-FFF2-40B4-BE49-F238E27FC236}">
                <a16:creationId xmlns:a16="http://schemas.microsoft.com/office/drawing/2014/main" id="{FA21FD72-AEF6-48CF-B35B-568D50D0C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2339975"/>
            <a:ext cx="5468152"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88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Vertical edge detection</a:t>
            </a:r>
          </a:p>
        </p:txBody>
      </p:sp>
      <p:graphicFrame>
        <p:nvGraphicFramePr>
          <p:cNvPr id="3" name="Table 2"/>
          <p:cNvGraphicFramePr>
            <a:graphicFrameLocks noGrp="1"/>
          </p:cNvGraphicFramePr>
          <p:nvPr/>
        </p:nvGraphicFramePr>
        <p:xfrm>
          <a:off x="696552" y="1113608"/>
          <a:ext cx="3944562" cy="3941706"/>
        </p:xfrm>
        <a:graphic>
          <a:graphicData uri="http://schemas.openxmlformats.org/drawingml/2006/table">
            <a:tbl>
              <a:tblPr firstRow="1" bandRow="1">
                <a:tableStyleId>{5C22544A-7EE6-4342-B048-85BDC9FD1C3A}</a:tableStyleId>
              </a:tblPr>
              <a:tblGrid>
                <a:gridCol w="657427">
                  <a:extLst>
                    <a:ext uri="{9D8B030D-6E8A-4147-A177-3AD203B41FA5}">
                      <a16:colId xmlns:a16="http://schemas.microsoft.com/office/drawing/2014/main" val="20000"/>
                    </a:ext>
                  </a:extLst>
                </a:gridCol>
                <a:gridCol w="657427">
                  <a:extLst>
                    <a:ext uri="{9D8B030D-6E8A-4147-A177-3AD203B41FA5}">
                      <a16:colId xmlns:a16="http://schemas.microsoft.com/office/drawing/2014/main" val="20001"/>
                    </a:ext>
                  </a:extLst>
                </a:gridCol>
                <a:gridCol w="657427">
                  <a:extLst>
                    <a:ext uri="{9D8B030D-6E8A-4147-A177-3AD203B41FA5}">
                      <a16:colId xmlns:a16="http://schemas.microsoft.com/office/drawing/2014/main" val="20002"/>
                    </a:ext>
                  </a:extLst>
                </a:gridCol>
                <a:gridCol w="657427">
                  <a:extLst>
                    <a:ext uri="{9D8B030D-6E8A-4147-A177-3AD203B41FA5}">
                      <a16:colId xmlns:a16="http://schemas.microsoft.com/office/drawing/2014/main" val="20003"/>
                    </a:ext>
                  </a:extLst>
                </a:gridCol>
                <a:gridCol w="657427">
                  <a:extLst>
                    <a:ext uri="{9D8B030D-6E8A-4147-A177-3AD203B41FA5}">
                      <a16:colId xmlns:a16="http://schemas.microsoft.com/office/drawing/2014/main" val="20004"/>
                    </a:ext>
                  </a:extLst>
                </a:gridCol>
                <a:gridCol w="657427">
                  <a:extLst>
                    <a:ext uri="{9D8B030D-6E8A-4147-A177-3AD203B41FA5}">
                      <a16:colId xmlns:a16="http://schemas.microsoft.com/office/drawing/2014/main" val="20005"/>
                    </a:ext>
                  </a:extLst>
                </a:gridCol>
              </a:tblGrid>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56951">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nvGraphicFramePr>
        <p:xfrm>
          <a:off x="5952911" y="2099035"/>
          <a:ext cx="1930023" cy="1970852"/>
        </p:xfrm>
        <a:graphic>
          <a:graphicData uri="http://schemas.openxmlformats.org/drawingml/2006/table">
            <a:tbl>
              <a:tblPr firstRow="1" bandRow="1">
                <a:tableStyleId>{5C22544A-7EE6-4342-B048-85BDC9FD1C3A}</a:tableStyleId>
              </a:tblPr>
              <a:tblGrid>
                <a:gridCol w="643341">
                  <a:extLst>
                    <a:ext uri="{9D8B030D-6E8A-4147-A177-3AD203B41FA5}">
                      <a16:colId xmlns:a16="http://schemas.microsoft.com/office/drawing/2014/main" val="20000"/>
                    </a:ext>
                  </a:extLst>
                </a:gridCol>
                <a:gridCol w="643341">
                  <a:extLst>
                    <a:ext uri="{9D8B030D-6E8A-4147-A177-3AD203B41FA5}">
                      <a16:colId xmlns:a16="http://schemas.microsoft.com/office/drawing/2014/main" val="20001"/>
                    </a:ext>
                  </a:extLst>
                </a:gridCol>
                <a:gridCol w="643341">
                  <a:extLst>
                    <a:ext uri="{9D8B030D-6E8A-4147-A177-3AD203B41FA5}">
                      <a16:colId xmlns:a16="http://schemas.microsoft.com/office/drawing/2014/main" val="20002"/>
                    </a:ext>
                  </a:extLst>
                </a:gridCol>
              </a:tblGrid>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514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7920">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8341690" y="280746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m:t>
                      </m:r>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8341690" y="2807461"/>
                <a:ext cx="448841" cy="553998"/>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22" name="Table 21"/>
          <p:cNvGraphicFramePr>
            <a:graphicFrameLocks noGrp="1"/>
          </p:cNvGraphicFramePr>
          <p:nvPr/>
        </p:nvGraphicFramePr>
        <p:xfrm>
          <a:off x="9249288" y="1747924"/>
          <a:ext cx="2667012" cy="2673072"/>
        </p:xfrm>
        <a:graphic>
          <a:graphicData uri="http://schemas.openxmlformats.org/drawingml/2006/table">
            <a:tbl>
              <a:tblPr firstRow="1" bandRow="1">
                <a:tableStyleId>{5C22544A-7EE6-4342-B048-85BDC9FD1C3A}</a:tableStyleId>
              </a:tblPr>
              <a:tblGrid>
                <a:gridCol w="666753">
                  <a:extLst>
                    <a:ext uri="{9D8B030D-6E8A-4147-A177-3AD203B41FA5}">
                      <a16:colId xmlns:a16="http://schemas.microsoft.com/office/drawing/2014/main" val="20000"/>
                    </a:ext>
                  </a:extLst>
                </a:gridCol>
                <a:gridCol w="666753">
                  <a:extLst>
                    <a:ext uri="{9D8B030D-6E8A-4147-A177-3AD203B41FA5}">
                      <a16:colId xmlns:a16="http://schemas.microsoft.com/office/drawing/2014/main" val="20001"/>
                    </a:ext>
                  </a:extLst>
                </a:gridCol>
                <a:gridCol w="666753">
                  <a:extLst>
                    <a:ext uri="{9D8B030D-6E8A-4147-A177-3AD203B41FA5}">
                      <a16:colId xmlns:a16="http://schemas.microsoft.com/office/drawing/2014/main" val="20002"/>
                    </a:ext>
                  </a:extLst>
                </a:gridCol>
                <a:gridCol w="666753">
                  <a:extLst>
                    <a:ext uri="{9D8B030D-6E8A-4147-A177-3AD203B41FA5}">
                      <a16:colId xmlns:a16="http://schemas.microsoft.com/office/drawing/2014/main" val="20003"/>
                    </a:ext>
                  </a:extLst>
                </a:gridCol>
              </a:tblGrid>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68268">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5122541" y="2776684"/>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82" name="TextBox 81"/>
              <p:cNvSpPr txBox="1">
                <a:spLocks noRot="1" noChangeAspect="1" noMove="1" noResize="1" noEditPoints="1" noAdjustHandles="1" noChangeArrowheads="1" noChangeShapeType="1" noTextEdit="1"/>
              </p:cNvSpPr>
              <p:nvPr/>
            </p:nvSpPr>
            <p:spPr>
              <a:xfrm>
                <a:off x="5122541" y="2776684"/>
                <a:ext cx="363881" cy="615553"/>
              </a:xfrm>
              <a:prstGeom prst="rect">
                <a:avLst/>
              </a:prstGeom>
              <a:blipFill rotWithShape="0">
                <a:blip r:embed="rId3"/>
                <a:stretch>
                  <a:fillRect/>
                </a:stretch>
              </a:blipFill>
            </p:spPr>
            <p:txBody>
              <a:bodyPr/>
              <a:lstStyle/>
              <a:p>
                <a:r>
                  <a:rPr lang="en-US">
                    <a:noFill/>
                  </a:rPr>
                  <a:t> </a:t>
                </a:r>
              </a:p>
            </p:txBody>
          </p:sp>
        </mc:Fallback>
      </mc:AlternateContent>
      <p:grpSp>
        <p:nvGrpSpPr>
          <p:cNvPr id="5" name="Group 4"/>
          <p:cNvGrpSpPr/>
          <p:nvPr/>
        </p:nvGrpSpPr>
        <p:grpSpPr>
          <a:xfrm>
            <a:off x="2168897" y="5551693"/>
            <a:ext cx="1004677" cy="1017984"/>
            <a:chOff x="1897039" y="5745706"/>
            <a:chExt cx="1337480" cy="982640"/>
          </a:xfrm>
        </p:grpSpPr>
        <p:sp>
          <p:nvSpPr>
            <p:cNvPr id="4" name="Rectangle 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10086474" y="5551690"/>
            <a:ext cx="992639" cy="982640"/>
            <a:chOff x="6403075" y="5717739"/>
            <a:chExt cx="2006220" cy="982640"/>
          </a:xfrm>
        </p:grpSpPr>
        <p:sp>
          <p:nvSpPr>
            <p:cNvPr id="106" name="Rectangle 105"/>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6403075" y="5717739"/>
              <a:ext cx="1492896" cy="982640"/>
              <a:chOff x="1897039" y="5745706"/>
              <a:chExt cx="1492896"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2442788" y="5745706"/>
                <a:ext cx="947147"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05A688D2-B7F0-4B0A-8CF5-30EC378BEE7A}"/>
              </a:ext>
            </a:extLst>
          </p:cNvPr>
          <p:cNvGrpSpPr/>
          <p:nvPr/>
        </p:nvGrpSpPr>
        <p:grpSpPr>
          <a:xfrm>
            <a:off x="5116780" y="5551690"/>
            <a:ext cx="2291837" cy="982640"/>
            <a:chOff x="5116780" y="5551690"/>
            <a:chExt cx="2291837" cy="982640"/>
          </a:xfrm>
        </p:grpSpPr>
        <p:grpSp>
          <p:nvGrpSpPr>
            <p:cNvPr id="6" name="Group 5"/>
            <p:cNvGrpSpPr/>
            <p:nvPr/>
          </p:nvGrpSpPr>
          <p:grpSpPr>
            <a:xfrm rot="10800000">
              <a:off x="6427227" y="5551690"/>
              <a:ext cx="981390" cy="982640"/>
              <a:chOff x="6403075" y="5717739"/>
              <a:chExt cx="2006220" cy="982640"/>
            </a:xfrm>
          </p:grpSpPr>
          <p:grpSp>
            <p:nvGrpSpPr>
              <p:cNvPr id="86" name="Group 85"/>
              <p:cNvGrpSpPr/>
              <p:nvPr/>
            </p:nvGrpSpPr>
            <p:grpSpPr>
              <a:xfrm>
                <a:off x="6403075" y="5717739"/>
                <a:ext cx="1337480" cy="982640"/>
                <a:chOff x="1897039" y="5745706"/>
                <a:chExt cx="1337480" cy="982640"/>
              </a:xfrm>
            </p:grpSpPr>
            <p:sp>
              <p:nvSpPr>
                <p:cNvPr id="87" name="Rectangle 86"/>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9" name="TextBox 108"/>
                <p:cNvSpPr txBox="1"/>
                <p:nvPr/>
              </p:nvSpPr>
              <p:spPr>
                <a:xfrm>
                  <a:off x="5116780" y="5735232"/>
                  <a:ext cx="3638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3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5116780" y="5735232"/>
                  <a:ext cx="363881" cy="615553"/>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4793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8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Reinforcement Learning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6543675" cy="4351338"/>
          </a:xfrm>
        </p:spPr>
        <p:txBody>
          <a:bodyPr>
            <a:normAutofit fontScale="77500" lnSpcReduction="20000"/>
          </a:bodyPr>
          <a:lstStyle/>
          <a:p>
            <a:r>
              <a:rPr lang="en-US" dirty="0"/>
              <a:t>Although the designer sets the reward policy–that is, the rules of the game–he gives the model no hints or suggestions for how to solve the game. </a:t>
            </a:r>
          </a:p>
          <a:p>
            <a:r>
              <a:rPr lang="en-US" dirty="0"/>
              <a:t>It’s up to the model to figure out how to perform the task to maximize the reward, starting from totally random trials and finishing with sophisticated tactics and superhuman skills.</a:t>
            </a:r>
          </a:p>
          <a:p>
            <a:r>
              <a:rPr lang="en-US" dirty="0"/>
              <a:t> By leveraging the power of search and many trials, reinforcement learning is currently the most effective way to hint machine’s creativity. </a:t>
            </a:r>
          </a:p>
          <a:p>
            <a:r>
              <a:rPr lang="en-US" dirty="0"/>
              <a:t>In contrast to human beings, artificial intelligence can gather experience from thousands of parallel gameplays if a reinforcement learning algorithm is run on a sufficiently powerful computer infrastructure.</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120</a:t>
            </a:fld>
            <a:endParaRPr lang="he-IL" dirty="0"/>
          </a:p>
        </p:txBody>
      </p:sp>
      <p:pic>
        <p:nvPicPr>
          <p:cNvPr id="47106" name="Picture 2" descr="Deep Q Network: Combining Deep &amp;amp; Reinforcement Learning | by Lina Faik |  Towards Data Science">
            <a:extLst>
              <a:ext uri="{FF2B5EF4-FFF2-40B4-BE49-F238E27FC236}">
                <a16:creationId xmlns:a16="http://schemas.microsoft.com/office/drawing/2014/main" id="{6BBFB83A-D191-411C-8E40-55FB45EA6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959711"/>
            <a:ext cx="4638675" cy="293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030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AI imitates human capabilities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121</a:t>
            </a:fld>
            <a:endParaRPr lang="he-IL"/>
          </a:p>
        </p:txBody>
      </p:sp>
      <p:sp>
        <p:nvSpPr>
          <p:cNvPr id="7" name="TextBox 6">
            <a:extLst>
              <a:ext uri="{FF2B5EF4-FFF2-40B4-BE49-F238E27FC236}">
                <a16:creationId xmlns:a16="http://schemas.microsoft.com/office/drawing/2014/main" id="{F8DD09C5-B7E0-44EC-A8E2-2538E9B24721}"/>
              </a:ext>
            </a:extLst>
          </p:cNvPr>
          <p:cNvSpPr txBox="1"/>
          <p:nvPr/>
        </p:nvSpPr>
        <p:spPr>
          <a:xfrm>
            <a:off x="1078857" y="4188612"/>
            <a:ext cx="1397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Speech recognition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2" descr="Robotics">
            <a:extLst>
              <a:ext uri="{FF2B5EF4-FFF2-40B4-BE49-F238E27FC236}">
                <a16:creationId xmlns:a16="http://schemas.microsoft.com/office/drawing/2014/main" id="{B4B14930-15CD-49EE-AFFB-2AA4469608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308" y="3694919"/>
            <a:ext cx="2071246" cy="14011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7FD3D8-742B-4F2D-9DE9-F9A6D9127415}"/>
              </a:ext>
            </a:extLst>
          </p:cNvPr>
          <p:cNvSpPr txBox="1"/>
          <p:nvPr/>
        </p:nvSpPr>
        <p:spPr>
          <a:xfrm>
            <a:off x="10595201" y="3319306"/>
            <a:ext cx="1004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Robotics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6460AD1-5D0F-4FD8-8549-F6BE50DE61DF}"/>
              </a:ext>
            </a:extLst>
          </p:cNvPr>
          <p:cNvSpPr txBox="1"/>
          <p:nvPr/>
        </p:nvSpPr>
        <p:spPr>
          <a:xfrm>
            <a:off x="7021627" y="2034953"/>
            <a:ext cx="18744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Natural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processing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6" descr="Image result for autonomous">
            <a:extLst>
              <a:ext uri="{FF2B5EF4-FFF2-40B4-BE49-F238E27FC236}">
                <a16:creationId xmlns:a16="http://schemas.microsoft.com/office/drawing/2014/main" id="{87317F36-404A-4C79-81CB-6C2FFEAFD6A3}"/>
              </a:ext>
            </a:extLst>
          </p:cNvPr>
          <p:cNvPicPr>
            <a:picLocks noChangeAspect="1" noChangeArrowheads="1"/>
          </p:cNvPicPr>
          <p:nvPr/>
        </p:nvPicPr>
        <p:blipFill>
          <a:blip r:embed="rId3" cstate="print"/>
          <a:srcRect/>
          <a:stretch>
            <a:fillRect/>
          </a:stretch>
        </p:blipFill>
        <p:spPr bwMode="auto">
          <a:xfrm>
            <a:off x="7021627" y="5317766"/>
            <a:ext cx="2893773" cy="1540234"/>
          </a:xfrm>
          <a:prstGeom prst="rect">
            <a:avLst/>
          </a:prstGeom>
          <a:noFill/>
        </p:spPr>
      </p:pic>
      <p:sp>
        <p:nvSpPr>
          <p:cNvPr id="14" name="Rectangle 13">
            <a:extLst>
              <a:ext uri="{FF2B5EF4-FFF2-40B4-BE49-F238E27FC236}">
                <a16:creationId xmlns:a16="http://schemas.microsoft.com/office/drawing/2014/main" id="{DDFBD0CB-DFB9-4BDF-8B85-5F4EC65702AC}"/>
              </a:ext>
            </a:extLst>
          </p:cNvPr>
          <p:cNvSpPr/>
          <p:nvPr/>
        </p:nvSpPr>
        <p:spPr>
          <a:xfrm>
            <a:off x="7401212" y="4857473"/>
            <a:ext cx="22481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Autonomous Systems</a:t>
            </a:r>
          </a:p>
        </p:txBody>
      </p:sp>
      <p:pic>
        <p:nvPicPr>
          <p:cNvPr id="15" name="Picture 17" descr="Architect rolls and architectural plan,technical project drawing">
            <a:extLst>
              <a:ext uri="{FF2B5EF4-FFF2-40B4-BE49-F238E27FC236}">
                <a16:creationId xmlns:a16="http://schemas.microsoft.com/office/drawing/2014/main" id="{40C824F6-DAEE-4676-8C08-F4F332028128}"/>
              </a:ext>
            </a:extLst>
          </p:cNvPr>
          <p:cNvPicPr>
            <a:picLocks noChangeAspect="1" noChangeArrowheads="1"/>
          </p:cNvPicPr>
          <p:nvPr/>
        </p:nvPicPr>
        <p:blipFill>
          <a:blip r:embed="rId4" cstate="print"/>
          <a:srcRect/>
          <a:stretch>
            <a:fillRect/>
          </a:stretch>
        </p:blipFill>
        <p:spPr bwMode="auto">
          <a:xfrm>
            <a:off x="3626696" y="4714093"/>
            <a:ext cx="3087355" cy="1438768"/>
          </a:xfrm>
          <a:prstGeom prst="rect">
            <a:avLst/>
          </a:prstGeom>
          <a:noFill/>
        </p:spPr>
      </p:pic>
      <p:sp>
        <p:nvSpPr>
          <p:cNvPr id="16" name="TextBox 15">
            <a:extLst>
              <a:ext uri="{FF2B5EF4-FFF2-40B4-BE49-F238E27FC236}">
                <a16:creationId xmlns:a16="http://schemas.microsoft.com/office/drawing/2014/main" id="{1116B44D-95DD-4444-AF80-E9AB00614638}"/>
              </a:ext>
            </a:extLst>
          </p:cNvPr>
          <p:cNvSpPr txBox="1"/>
          <p:nvPr/>
        </p:nvSpPr>
        <p:spPr>
          <a:xfrm>
            <a:off x="4512751" y="4283207"/>
            <a:ext cx="2456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Planning</a:t>
            </a:r>
          </a:p>
        </p:txBody>
      </p:sp>
      <p:sp>
        <p:nvSpPr>
          <p:cNvPr id="17" name="TextBox 16">
            <a:extLst>
              <a:ext uri="{FF2B5EF4-FFF2-40B4-BE49-F238E27FC236}">
                <a16:creationId xmlns:a16="http://schemas.microsoft.com/office/drawing/2014/main" id="{39550D09-C0D4-411E-A284-036757EC9FEB}"/>
              </a:ext>
            </a:extLst>
          </p:cNvPr>
          <p:cNvSpPr txBox="1"/>
          <p:nvPr/>
        </p:nvSpPr>
        <p:spPr>
          <a:xfrm>
            <a:off x="3377311" y="1488993"/>
            <a:ext cx="34850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Reasoning Under Uncertainty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8" descr="Image result for search artificial intelligence maze">
            <a:extLst>
              <a:ext uri="{FF2B5EF4-FFF2-40B4-BE49-F238E27FC236}">
                <a16:creationId xmlns:a16="http://schemas.microsoft.com/office/drawing/2014/main" id="{963A7EFF-D14B-461E-94F1-20344914A555}"/>
              </a:ext>
            </a:extLst>
          </p:cNvPr>
          <p:cNvPicPr>
            <a:picLocks noChangeAspect="1" noChangeArrowheads="1"/>
          </p:cNvPicPr>
          <p:nvPr/>
        </p:nvPicPr>
        <p:blipFill>
          <a:blip r:embed="rId5" cstate="print"/>
          <a:srcRect/>
          <a:stretch>
            <a:fillRect/>
          </a:stretch>
        </p:blipFill>
        <p:spPr bwMode="auto">
          <a:xfrm>
            <a:off x="9419994" y="1513952"/>
            <a:ext cx="1175207" cy="1175208"/>
          </a:xfrm>
          <a:prstGeom prst="rect">
            <a:avLst/>
          </a:prstGeom>
          <a:noFill/>
        </p:spPr>
      </p:pic>
      <p:sp>
        <p:nvSpPr>
          <p:cNvPr id="20" name="TextBox 19">
            <a:extLst>
              <a:ext uri="{FF2B5EF4-FFF2-40B4-BE49-F238E27FC236}">
                <a16:creationId xmlns:a16="http://schemas.microsoft.com/office/drawing/2014/main" id="{BD4EC2C5-E3EB-4B0B-B51F-3418BEAA544F}"/>
              </a:ext>
            </a:extLst>
          </p:cNvPr>
          <p:cNvSpPr txBox="1"/>
          <p:nvPr/>
        </p:nvSpPr>
        <p:spPr>
          <a:xfrm>
            <a:off x="8901816" y="1094570"/>
            <a:ext cx="232987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00"/>
                </a:highlight>
                <a:uLnTx/>
                <a:uFillTx/>
                <a:latin typeface="Calibri"/>
                <a:ea typeface="+mn-ea"/>
                <a:cs typeface="+mn-cs"/>
              </a:rPr>
              <a:t>Search &amp; Optimization</a:t>
            </a:r>
            <a:endParaRPr kumimoji="0" lang="en-US" sz="18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p:txBody>
      </p:sp>
      <p:grpSp>
        <p:nvGrpSpPr>
          <p:cNvPr id="21" name="Group 20">
            <a:extLst>
              <a:ext uri="{FF2B5EF4-FFF2-40B4-BE49-F238E27FC236}">
                <a16:creationId xmlns:a16="http://schemas.microsoft.com/office/drawing/2014/main" id="{2F69D724-0A04-4BB4-938E-E647BCD1A4DD}"/>
              </a:ext>
            </a:extLst>
          </p:cNvPr>
          <p:cNvGrpSpPr/>
          <p:nvPr/>
        </p:nvGrpSpPr>
        <p:grpSpPr>
          <a:xfrm>
            <a:off x="4375894" y="1884698"/>
            <a:ext cx="1461007" cy="1636155"/>
            <a:chOff x="2380583" y="1554334"/>
            <a:chExt cx="2630329" cy="2889078"/>
          </a:xfrm>
        </p:grpSpPr>
        <p:pic>
          <p:nvPicPr>
            <p:cNvPr id="22" name="Picture 21">
              <a:extLst>
                <a:ext uri="{FF2B5EF4-FFF2-40B4-BE49-F238E27FC236}">
                  <a16:creationId xmlns:a16="http://schemas.microsoft.com/office/drawing/2014/main" id="{BC5DF290-38ED-4BBF-B0A9-F63ADFAAA7E5}"/>
                </a:ext>
              </a:extLst>
            </p:cNvPr>
            <p:cNvPicPr>
              <a:picLocks noChangeAspect="1"/>
            </p:cNvPicPr>
            <p:nvPr/>
          </p:nvPicPr>
          <p:blipFill>
            <a:blip r:embed="rId6"/>
            <a:stretch>
              <a:fillRect/>
            </a:stretch>
          </p:blipFill>
          <p:spPr>
            <a:xfrm>
              <a:off x="2834068" y="2414587"/>
              <a:ext cx="1476375" cy="2028825"/>
            </a:xfrm>
            <a:prstGeom prst="rect">
              <a:avLst/>
            </a:prstGeom>
          </p:spPr>
        </p:pic>
        <p:pic>
          <p:nvPicPr>
            <p:cNvPr id="23" name="Picture 22">
              <a:extLst>
                <a:ext uri="{FF2B5EF4-FFF2-40B4-BE49-F238E27FC236}">
                  <a16:creationId xmlns:a16="http://schemas.microsoft.com/office/drawing/2014/main" id="{BF9540D8-28C8-4B79-9210-B04319FA8CC9}"/>
                </a:ext>
              </a:extLst>
            </p:cNvPr>
            <p:cNvPicPr>
              <a:picLocks noChangeAspect="1"/>
            </p:cNvPicPr>
            <p:nvPr/>
          </p:nvPicPr>
          <p:blipFill>
            <a:blip r:embed="rId7"/>
            <a:stretch>
              <a:fillRect/>
            </a:stretch>
          </p:blipFill>
          <p:spPr>
            <a:xfrm rot="922798">
              <a:off x="4240530" y="1844851"/>
              <a:ext cx="770382" cy="1057226"/>
            </a:xfrm>
            <a:prstGeom prst="rect">
              <a:avLst/>
            </a:prstGeom>
          </p:spPr>
        </p:pic>
        <p:pic>
          <p:nvPicPr>
            <p:cNvPr id="24" name="Picture 23">
              <a:extLst>
                <a:ext uri="{FF2B5EF4-FFF2-40B4-BE49-F238E27FC236}">
                  <a16:creationId xmlns:a16="http://schemas.microsoft.com/office/drawing/2014/main" id="{7053C27A-C027-4782-8C7D-F6C245D8CB41}"/>
                </a:ext>
              </a:extLst>
            </p:cNvPr>
            <p:cNvPicPr>
              <a:picLocks noChangeAspect="1"/>
            </p:cNvPicPr>
            <p:nvPr/>
          </p:nvPicPr>
          <p:blipFill>
            <a:blip r:embed="rId7"/>
            <a:stretch>
              <a:fillRect/>
            </a:stretch>
          </p:blipFill>
          <p:spPr>
            <a:xfrm rot="19368311">
              <a:off x="2380583" y="2071572"/>
              <a:ext cx="464488" cy="637436"/>
            </a:xfrm>
            <a:prstGeom prst="rect">
              <a:avLst/>
            </a:prstGeom>
          </p:spPr>
        </p:pic>
        <p:pic>
          <p:nvPicPr>
            <p:cNvPr id="25" name="Picture 24">
              <a:extLst>
                <a:ext uri="{FF2B5EF4-FFF2-40B4-BE49-F238E27FC236}">
                  <a16:creationId xmlns:a16="http://schemas.microsoft.com/office/drawing/2014/main" id="{6E0BA7C6-45AA-42BB-B717-C8B5A3EA1738}"/>
                </a:ext>
              </a:extLst>
            </p:cNvPr>
            <p:cNvPicPr>
              <a:picLocks noChangeAspect="1"/>
            </p:cNvPicPr>
            <p:nvPr/>
          </p:nvPicPr>
          <p:blipFill>
            <a:blip r:embed="rId7"/>
            <a:stretch>
              <a:fillRect/>
            </a:stretch>
          </p:blipFill>
          <p:spPr>
            <a:xfrm>
              <a:off x="3281421" y="1554334"/>
              <a:ext cx="592856" cy="813600"/>
            </a:xfrm>
            <a:prstGeom prst="rect">
              <a:avLst/>
            </a:prstGeom>
          </p:spPr>
        </p:pic>
      </p:grpSp>
      <p:pic>
        <p:nvPicPr>
          <p:cNvPr id="6148" name="Picture 4" descr="Fastai | End-to-End Computer Vision application with Fastai">
            <a:extLst>
              <a:ext uri="{FF2B5EF4-FFF2-40B4-BE49-F238E27FC236}">
                <a16:creationId xmlns:a16="http://schemas.microsoft.com/office/drawing/2014/main" id="{01B80BB2-743F-4E15-B7A3-9C60CD8FD8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243" y="1900867"/>
            <a:ext cx="2966708" cy="1976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1BA0EEA-7230-4ED7-88EF-52E33E78ED8B}"/>
              </a:ext>
            </a:extLst>
          </p:cNvPr>
          <p:cNvSpPr txBox="1"/>
          <p:nvPr/>
        </p:nvSpPr>
        <p:spPr>
          <a:xfrm>
            <a:off x="603509" y="1475086"/>
            <a:ext cx="1751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Computer vision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150" name="Picture 6" descr="Speech Recognition Algorithm - Brought to you by ITChronicles">
            <a:extLst>
              <a:ext uri="{FF2B5EF4-FFF2-40B4-BE49-F238E27FC236}">
                <a16:creationId xmlns:a16="http://schemas.microsoft.com/office/drawing/2014/main" id="{C49F22B3-5EDF-4133-85B1-665F49DA4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479" y="4957548"/>
            <a:ext cx="2994467" cy="16843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aybe robots won&amp;#39;t kill us if they read &amp;#39;good&amp;#39; books - Futurity">
            <a:extLst>
              <a:ext uri="{FF2B5EF4-FFF2-40B4-BE49-F238E27FC236}">
                <a16:creationId xmlns:a16="http://schemas.microsoft.com/office/drawing/2014/main" id="{49CA52BE-0488-46BD-9597-F49AA622A8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093" y="2689160"/>
            <a:ext cx="1830992" cy="16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2268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 &amp; Optimization</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6543675" cy="4351338"/>
          </a:xfrm>
        </p:spPr>
        <p:txBody>
          <a:bodyPr>
            <a:normAutofit/>
          </a:bodyPr>
          <a:lstStyle/>
          <a:p>
            <a:r>
              <a:rPr lang="en-US" dirty="0"/>
              <a:t>Used in many problems, in which </a:t>
            </a:r>
            <a:r>
              <a:rPr lang="en-US" altLang="en-US" dirty="0"/>
              <a:t>we have a single problem-solver making the decisions, and the task is to find a sequence of primitive steps that take us from the initial location to the goal location.</a:t>
            </a:r>
            <a:r>
              <a:rPr lang="en-US" dirty="0"/>
              <a:t> </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122</a:t>
            </a:fld>
            <a:endParaRPr lang="he-IL" dirty="0"/>
          </a:p>
        </p:txBody>
      </p:sp>
      <p:pic>
        <p:nvPicPr>
          <p:cNvPr id="48130" name="Picture 2" descr="Rediscover the joys of the famous 15 Puzzle Game of Fifteen on Android | by  Sylvain Saurel | Medium">
            <a:extLst>
              <a:ext uri="{FF2B5EF4-FFF2-40B4-BE49-F238E27FC236}">
                <a16:creationId xmlns:a16="http://schemas.microsoft.com/office/drawing/2014/main" id="{D1870F92-D54B-4A89-9970-6369D53FE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285750"/>
            <a:ext cx="3009900" cy="3009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9CFD2F-4E8C-40FA-99FC-8145A09ACA37}"/>
              </a:ext>
            </a:extLst>
          </p:cNvPr>
          <p:cNvSpPr txBox="1"/>
          <p:nvPr/>
        </p:nvSpPr>
        <p:spPr>
          <a:xfrm>
            <a:off x="9925050" y="237609"/>
            <a:ext cx="1714500" cy="369332"/>
          </a:xfrm>
          <a:prstGeom prst="rect">
            <a:avLst/>
          </a:prstGeom>
          <a:noFill/>
        </p:spPr>
        <p:txBody>
          <a:bodyPr wrap="square" rtlCol="1">
            <a:spAutoFit/>
          </a:bodyPr>
          <a:lstStyle/>
          <a:p>
            <a:r>
              <a:rPr lang="en-US" dirty="0"/>
              <a:t>15 puzzle</a:t>
            </a:r>
            <a:endParaRPr lang="he-IL" dirty="0"/>
          </a:p>
        </p:txBody>
      </p:sp>
      <p:pic>
        <p:nvPicPr>
          <p:cNvPr id="48132" name="Picture 4" descr="File:Rubik&amp;#39;s cube.svg - Wikimedia Commons">
            <a:extLst>
              <a:ext uri="{FF2B5EF4-FFF2-40B4-BE49-F238E27FC236}">
                <a16:creationId xmlns:a16="http://schemas.microsoft.com/office/drawing/2014/main" id="{744DA490-24D2-40DD-BC8F-484FF8BEC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3375025"/>
            <a:ext cx="2816216" cy="2933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7BCF3F3-46B4-486D-AFE4-662EB8C14A62}"/>
              </a:ext>
            </a:extLst>
          </p:cNvPr>
          <p:cNvSpPr txBox="1"/>
          <p:nvPr/>
        </p:nvSpPr>
        <p:spPr>
          <a:xfrm>
            <a:off x="8610600" y="3308350"/>
            <a:ext cx="1714500" cy="369332"/>
          </a:xfrm>
          <a:prstGeom prst="rect">
            <a:avLst/>
          </a:prstGeom>
          <a:noFill/>
        </p:spPr>
        <p:txBody>
          <a:bodyPr wrap="square" rtlCol="1">
            <a:spAutoFit/>
          </a:bodyPr>
          <a:lstStyle/>
          <a:p>
            <a:r>
              <a:rPr lang="en-US" dirty="0"/>
              <a:t>Rubik’s Cube</a:t>
            </a:r>
            <a:endParaRPr lang="he-IL" dirty="0"/>
          </a:p>
        </p:txBody>
      </p:sp>
      <p:pic>
        <p:nvPicPr>
          <p:cNvPr id="48134" name="Picture 6" descr="A* Search Algorithm - GeeksforGeeks">
            <a:extLst>
              <a:ext uri="{FF2B5EF4-FFF2-40B4-BE49-F238E27FC236}">
                <a16:creationId xmlns:a16="http://schemas.microsoft.com/office/drawing/2014/main" id="{821058B6-1530-4EC3-9BC1-F4472E28C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8975" y="4299751"/>
            <a:ext cx="4562475" cy="2421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8180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 &amp; Optimization</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6543675" cy="4351338"/>
          </a:xfrm>
        </p:spPr>
        <p:txBody>
          <a:bodyPr>
            <a:normAutofit/>
          </a:bodyPr>
          <a:lstStyle/>
          <a:p>
            <a:r>
              <a:rPr lang="en-US" dirty="0"/>
              <a:t>Consequences:</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123</a:t>
            </a:fld>
            <a:endParaRPr lang="he-IL" dirty="0"/>
          </a:p>
        </p:txBody>
      </p:sp>
      <p:pic>
        <p:nvPicPr>
          <p:cNvPr id="49156" name="Picture 4" descr="בקרוב ב-Waze: פקודות קוליות דרך Google Assistant">
            <a:extLst>
              <a:ext uri="{FF2B5EF4-FFF2-40B4-BE49-F238E27FC236}">
                <a16:creationId xmlns:a16="http://schemas.microsoft.com/office/drawing/2014/main" id="{FEB00839-09DF-4846-81A6-32C76A6211D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91451" y="2082800"/>
            <a:ext cx="2319338" cy="4638675"/>
          </a:xfrm>
          <a:prstGeom prst="rect">
            <a:avLst/>
          </a:prstGeom>
          <a:noFill/>
          <a:extLst>
            <a:ext uri="{909E8E84-426E-40DD-AFC4-6F175D3DCCD1}">
              <a14:hiddenFill xmlns:a14="http://schemas.microsoft.com/office/drawing/2010/main">
                <a:solidFill>
                  <a:srgbClr val="FFFFFF"/>
                </a:solidFill>
              </a14:hiddenFill>
            </a:ext>
          </a:extLst>
        </p:spPr>
      </p:pic>
      <p:pic>
        <p:nvPicPr>
          <p:cNvPr id="49158" name="Picture 6" descr="Waze - Review 2021 - PCMag India">
            <a:extLst>
              <a:ext uri="{FF2B5EF4-FFF2-40B4-BE49-F238E27FC236}">
                <a16:creationId xmlns:a16="http://schemas.microsoft.com/office/drawing/2014/main" id="{EC65E9BB-F469-491C-8879-BCB9052BF8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55" t="35555" r="7917" b="36111"/>
          <a:stretch/>
        </p:blipFill>
        <p:spPr bwMode="auto">
          <a:xfrm>
            <a:off x="6291263" y="247650"/>
            <a:ext cx="576262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49160" name="Picture 8" descr="Buy online Mi Robot Vacuum Mop Pro 89891 in Israel">
            <a:extLst>
              <a:ext uri="{FF2B5EF4-FFF2-40B4-BE49-F238E27FC236}">
                <a16:creationId xmlns:a16="http://schemas.microsoft.com/office/drawing/2014/main" id="{32D1A058-E76C-49CE-BDAD-B7363C4F41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17" t="32361" r="15972" b="31944"/>
          <a:stretch/>
        </p:blipFill>
        <p:spPr bwMode="auto">
          <a:xfrm>
            <a:off x="1771650" y="3443287"/>
            <a:ext cx="4876800" cy="244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55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Anecdote </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6543675" cy="4351338"/>
          </a:xfrm>
        </p:spPr>
        <p:txBody>
          <a:bodyPr>
            <a:normAutofit/>
          </a:bodyPr>
          <a:lstStyle/>
          <a:p>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124</a:t>
            </a:fld>
            <a:endParaRPr lang="he-IL" dirty="0"/>
          </a:p>
        </p:txBody>
      </p:sp>
      <p:pic>
        <p:nvPicPr>
          <p:cNvPr id="1028" name="Picture 4" descr="התשובה - פודקאסטים - אתר הפודקאסטים הישראלי">
            <a:extLst>
              <a:ext uri="{FF2B5EF4-FFF2-40B4-BE49-F238E27FC236}">
                <a16:creationId xmlns:a16="http://schemas.microsoft.com/office/drawing/2014/main" id="{1C7B64C0-524C-4EEE-AE21-45E893A84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147" y="1825625"/>
            <a:ext cx="3859763" cy="3859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נוזל מילוי לסיגריה אלקטרונית | e-juice.co.il">
            <a:extLst>
              <a:ext uri="{FF2B5EF4-FFF2-40B4-BE49-F238E27FC236}">
                <a16:creationId xmlns:a16="http://schemas.microsoft.com/office/drawing/2014/main" id="{EC90FC84-D30A-4D51-B502-41EF0AE6B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385" y="2499243"/>
            <a:ext cx="32670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0630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Anecdote </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125</a:t>
            </a:fld>
            <a:endParaRPr lang="he-IL" dirty="0"/>
          </a:p>
        </p:txBody>
      </p:sp>
      <p:pic>
        <p:nvPicPr>
          <p:cNvPr id="1028" name="Picture 4" descr="התשובה - פודקאסטים - אתר הפודקאסטים הישראלי">
            <a:extLst>
              <a:ext uri="{FF2B5EF4-FFF2-40B4-BE49-F238E27FC236}">
                <a16:creationId xmlns:a16="http://schemas.microsoft.com/office/drawing/2014/main" id="{1C7B64C0-524C-4EEE-AE21-45E893A84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98" y="163756"/>
            <a:ext cx="3859763" cy="3859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בזוקה">
            <a:extLst>
              <a:ext uri="{FF2B5EF4-FFF2-40B4-BE49-F238E27FC236}">
                <a16:creationId xmlns:a16="http://schemas.microsoft.com/office/drawing/2014/main" id="{6E1D0FB8-64F9-4417-BF1C-B5610880B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499" y="1614196"/>
            <a:ext cx="4419965" cy="26651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בזוקה">
            <a:extLst>
              <a:ext uri="{FF2B5EF4-FFF2-40B4-BE49-F238E27FC236}">
                <a16:creationId xmlns:a16="http://schemas.microsoft.com/office/drawing/2014/main" id="{0B2EE1CA-B53F-433B-8032-F5E9B4FFAD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982" y="4185406"/>
            <a:ext cx="3632912" cy="21905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בזוקה">
            <a:extLst>
              <a:ext uri="{FF2B5EF4-FFF2-40B4-BE49-F238E27FC236}">
                <a16:creationId xmlns:a16="http://schemas.microsoft.com/office/drawing/2014/main" id="{79CC9030-CC60-4CCF-AEE4-5604045F3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2622" y="4158456"/>
            <a:ext cx="4184488" cy="25231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בזוקה">
            <a:extLst>
              <a:ext uri="{FF2B5EF4-FFF2-40B4-BE49-F238E27FC236}">
                <a16:creationId xmlns:a16="http://schemas.microsoft.com/office/drawing/2014/main" id="{F450BB82-7B68-4513-8F02-02AE951E88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4735" y="553679"/>
            <a:ext cx="3957140" cy="238608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83C9B0A-B35B-4DEE-8FE5-6478ADC9ECA6}"/>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3685645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Anecdote </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126</a:t>
            </a:fld>
            <a:endParaRPr lang="he-IL" dirty="0"/>
          </a:p>
        </p:txBody>
      </p:sp>
      <p:pic>
        <p:nvPicPr>
          <p:cNvPr id="1028" name="Picture 4" descr="התשובה - פודקאסטים - אתר הפודקאסטים הישראלי">
            <a:extLst>
              <a:ext uri="{FF2B5EF4-FFF2-40B4-BE49-F238E27FC236}">
                <a16:creationId xmlns:a16="http://schemas.microsoft.com/office/drawing/2014/main" id="{1C7B64C0-524C-4EEE-AE21-45E893A84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98" y="163756"/>
            <a:ext cx="3859763" cy="385976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83C9B0A-B35B-4DEE-8FE5-6478ADC9ECA6}"/>
              </a:ext>
            </a:extLst>
          </p:cNvPr>
          <p:cNvSpPr>
            <a:spLocks noGrp="1"/>
          </p:cNvSpPr>
          <p:nvPr>
            <p:ph idx="1"/>
          </p:nvPr>
        </p:nvSpPr>
        <p:spPr/>
        <p:txBody>
          <a:bodyPr/>
          <a:lstStyle/>
          <a:p>
            <a:endParaRPr lang="he-IL" dirty="0"/>
          </a:p>
        </p:txBody>
      </p:sp>
      <p:pic>
        <p:nvPicPr>
          <p:cNvPr id="3074" name="Picture 2" descr="א.א. יהודאי סוכנות לביטוח">
            <a:extLst>
              <a:ext uri="{FF2B5EF4-FFF2-40B4-BE49-F238E27FC236}">
                <a16:creationId xmlns:a16="http://schemas.microsoft.com/office/drawing/2014/main" id="{57F2CA63-6638-4587-B752-D1E2812BD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686" y="1745019"/>
            <a:ext cx="5770595" cy="394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1333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Anecdote </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127</a:t>
            </a:fld>
            <a:endParaRPr lang="he-IL" dirty="0"/>
          </a:p>
        </p:txBody>
      </p:sp>
      <p:pic>
        <p:nvPicPr>
          <p:cNvPr id="1028" name="Picture 4" descr="התשובה - פודקאסטים - אתר הפודקאסטים הישראלי">
            <a:extLst>
              <a:ext uri="{FF2B5EF4-FFF2-40B4-BE49-F238E27FC236}">
                <a16:creationId xmlns:a16="http://schemas.microsoft.com/office/drawing/2014/main" id="{1C7B64C0-524C-4EEE-AE21-45E893A84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473" y="2633112"/>
            <a:ext cx="3859763" cy="385976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83C9B0A-B35B-4DEE-8FE5-6478ADC9ECA6}"/>
              </a:ext>
            </a:extLst>
          </p:cNvPr>
          <p:cNvSpPr>
            <a:spLocks noGrp="1"/>
          </p:cNvSpPr>
          <p:nvPr>
            <p:ph idx="1"/>
          </p:nvPr>
        </p:nvSpPr>
        <p:spPr/>
        <p:txBody>
          <a:bodyPr/>
          <a:lstStyle/>
          <a:p>
            <a:r>
              <a:rPr lang="en-US" dirty="0">
                <a:hlinkClick r:id="rId4"/>
              </a:rPr>
              <a:t>http://www.bazookajoecomics.com/</a:t>
            </a:r>
            <a:endParaRPr lang="en-US" dirty="0"/>
          </a:p>
          <a:p>
            <a:endParaRPr lang="he-IL" dirty="0"/>
          </a:p>
        </p:txBody>
      </p:sp>
    </p:spTree>
    <p:extLst>
      <p:ext uri="{BB962C8B-B14F-4D97-AF65-F5344CB8AC3E}">
        <p14:creationId xmlns:p14="http://schemas.microsoft.com/office/powerpoint/2010/main" val="37495420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Anecdote </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128</a:t>
            </a:fld>
            <a:endParaRPr lang="he-IL" dirty="0"/>
          </a:p>
        </p:txBody>
      </p:sp>
      <p:pic>
        <p:nvPicPr>
          <p:cNvPr id="1028" name="Picture 4" descr="התשובה - פודקאסטים - אתר הפודקאסטים הישראלי">
            <a:extLst>
              <a:ext uri="{FF2B5EF4-FFF2-40B4-BE49-F238E27FC236}">
                <a16:creationId xmlns:a16="http://schemas.microsoft.com/office/drawing/2014/main" id="{1C7B64C0-524C-4EEE-AE21-45E893A84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98" y="163756"/>
            <a:ext cx="3859763" cy="385976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83C9B0A-B35B-4DEE-8FE5-6478ADC9ECA6}"/>
              </a:ext>
            </a:extLst>
          </p:cNvPr>
          <p:cNvSpPr>
            <a:spLocks noGrp="1"/>
          </p:cNvSpPr>
          <p:nvPr>
            <p:ph idx="1"/>
          </p:nvPr>
        </p:nvSpPr>
        <p:spPr/>
        <p:txBody>
          <a:bodyPr/>
          <a:lstStyle/>
          <a:p>
            <a:endParaRPr lang="he-IL" dirty="0"/>
          </a:p>
        </p:txBody>
      </p:sp>
      <p:pic>
        <p:nvPicPr>
          <p:cNvPr id="4098" name="Picture 2" descr="http://www.bazookajoecomics.com/1963/D1-63-01.jpg">
            <a:extLst>
              <a:ext uri="{FF2B5EF4-FFF2-40B4-BE49-F238E27FC236}">
                <a16:creationId xmlns:a16="http://schemas.microsoft.com/office/drawing/2014/main" id="{51592C3F-3AC8-40EB-AFA6-3BE9E363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562" y="1575594"/>
            <a:ext cx="7229475" cy="489585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AF8AB6E-F05A-42F7-B1AF-BADE0176B819}"/>
              </a:ext>
            </a:extLst>
          </p:cNvPr>
          <p:cNvSpPr/>
          <p:nvPr/>
        </p:nvSpPr>
        <p:spPr>
          <a:xfrm>
            <a:off x="335901" y="5631380"/>
            <a:ext cx="3303037" cy="68051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516763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Anecdote </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129</a:t>
            </a:fld>
            <a:endParaRPr lang="he-IL" dirty="0"/>
          </a:p>
        </p:txBody>
      </p:sp>
      <p:pic>
        <p:nvPicPr>
          <p:cNvPr id="1028" name="Picture 4" descr="התשובה - פודקאסטים - אתר הפודקאסטים הישראלי">
            <a:extLst>
              <a:ext uri="{FF2B5EF4-FFF2-40B4-BE49-F238E27FC236}">
                <a16:creationId xmlns:a16="http://schemas.microsoft.com/office/drawing/2014/main" id="{1C7B64C0-524C-4EEE-AE21-45E893A84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98" y="163756"/>
            <a:ext cx="3859763" cy="385976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83C9B0A-B35B-4DEE-8FE5-6478ADC9ECA6}"/>
              </a:ext>
            </a:extLst>
          </p:cNvPr>
          <p:cNvSpPr>
            <a:spLocks noGrp="1"/>
          </p:cNvSpPr>
          <p:nvPr>
            <p:ph idx="1"/>
          </p:nvPr>
        </p:nvSpPr>
        <p:spPr/>
        <p:txBody>
          <a:bodyPr/>
          <a:lstStyle/>
          <a:p>
            <a:endParaRPr lang="he-IL" dirty="0"/>
          </a:p>
        </p:txBody>
      </p:sp>
      <p:pic>
        <p:nvPicPr>
          <p:cNvPr id="4098" name="Picture 2" descr="http://www.bazookajoecomics.com/1963/D1-63-01.jpg">
            <a:extLst>
              <a:ext uri="{FF2B5EF4-FFF2-40B4-BE49-F238E27FC236}">
                <a16:creationId xmlns:a16="http://schemas.microsoft.com/office/drawing/2014/main" id="{51592C3F-3AC8-40EB-AFA6-3BE9E363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562" y="1575594"/>
            <a:ext cx="7229475" cy="489585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AF8AB6E-F05A-42F7-B1AF-BADE0176B819}"/>
              </a:ext>
            </a:extLst>
          </p:cNvPr>
          <p:cNvSpPr/>
          <p:nvPr/>
        </p:nvSpPr>
        <p:spPr>
          <a:xfrm>
            <a:off x="335901" y="5631380"/>
            <a:ext cx="3303037" cy="68051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02005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Vertical edge detection examples</a:t>
            </a:r>
          </a:p>
        </p:txBody>
      </p:sp>
      <p:graphicFrame>
        <p:nvGraphicFramePr>
          <p:cNvPr id="3" name="Table 2"/>
          <p:cNvGraphicFramePr>
            <a:graphicFrameLocks noGrp="1"/>
          </p:cNvGraphicFramePr>
          <p:nvPr/>
        </p:nvGraphicFramePr>
        <p:xfrm>
          <a:off x="1196095" y="1013412"/>
          <a:ext cx="2407752" cy="2401476"/>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00246">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nvGraphicFramePr>
        <p:xfrm>
          <a:off x="4967566" y="1613780"/>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640985" y="4895532"/>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640985" y="4895532"/>
                <a:ext cx="291165" cy="369332"/>
              </a:xfrm>
              <a:prstGeom prst="rect">
                <a:avLst/>
              </a:prstGeom>
              <a:blipFill rotWithShape="0">
                <a:blip r:embed="rId2"/>
                <a:stretch>
                  <a:fillRect l="-12500" r="-10417"/>
                </a:stretch>
              </a:blipFill>
            </p:spPr>
            <p:txBody>
              <a:bodyPr/>
              <a:lstStyle/>
              <a:p>
                <a:r>
                  <a:rPr lang="en-US">
                    <a:noFill/>
                  </a:rPr>
                  <a:t> </a:t>
                </a:r>
              </a:p>
            </p:txBody>
          </p:sp>
        </mc:Fallback>
      </mc:AlternateContent>
      <p:graphicFrame>
        <p:nvGraphicFramePr>
          <p:cNvPr id="22" name="Table 21"/>
          <p:cNvGraphicFramePr>
            <a:graphicFrameLocks noGrp="1"/>
          </p:cNvGraphicFramePr>
          <p:nvPr/>
        </p:nvGraphicFramePr>
        <p:xfrm>
          <a:off x="9086060" y="1406405"/>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2" name="TextBox 81"/>
              <p:cNvSpPr txBox="1"/>
              <p:nvPr/>
            </p:nvSpPr>
            <p:spPr>
              <a:xfrm>
                <a:off x="4208069" y="1998706"/>
                <a:ext cx="23605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208069" y="1998706"/>
                <a:ext cx="236051" cy="430887"/>
              </a:xfrm>
              <a:prstGeom prst="rect">
                <a:avLst/>
              </a:prstGeom>
              <a:blipFill rotWithShape="0">
                <a:blip r:embed="rId3"/>
                <a:stretch>
                  <a:fillRect/>
                </a:stretch>
              </a:blipFill>
            </p:spPr>
            <p:txBody>
              <a:bodyPr/>
              <a:lstStyle/>
              <a:p>
                <a:r>
                  <a:rPr lang="en-US">
                    <a:noFill/>
                  </a:rPr>
                  <a:t> </a:t>
                </a:r>
              </a:p>
            </p:txBody>
          </p:sp>
        </mc:Fallback>
      </mc:AlternateContent>
      <p:grpSp>
        <p:nvGrpSpPr>
          <p:cNvPr id="104" name="Group 103"/>
          <p:cNvGrpSpPr/>
          <p:nvPr/>
        </p:nvGrpSpPr>
        <p:grpSpPr>
          <a:xfrm>
            <a:off x="9724955" y="3091752"/>
            <a:ext cx="388195" cy="383976"/>
            <a:chOff x="6403075" y="5717739"/>
            <a:chExt cx="2006219" cy="982640"/>
          </a:xfrm>
        </p:grpSpPr>
        <p:sp>
          <p:nvSpPr>
            <p:cNvPr id="106" name="Rectangle 105"/>
            <p:cNvSpPr/>
            <p:nvPr/>
          </p:nvSpPr>
          <p:spPr>
            <a:xfrm>
              <a:off x="7845711" y="5717739"/>
              <a:ext cx="563583"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5" name="Group 104"/>
            <p:cNvGrpSpPr/>
            <p:nvPr/>
          </p:nvGrpSpPr>
          <p:grpSpPr>
            <a:xfrm>
              <a:off x="6403075" y="5717739"/>
              <a:ext cx="1529854" cy="982640"/>
              <a:chOff x="1897039" y="5745706"/>
              <a:chExt cx="1529854" cy="982640"/>
            </a:xfrm>
          </p:grpSpPr>
          <p:sp>
            <p:nvSpPr>
              <p:cNvPr id="107" name="Rectangle 106"/>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8" name="Rectangle 107"/>
              <p:cNvSpPr/>
              <p:nvPr/>
            </p:nvSpPr>
            <p:spPr>
              <a:xfrm>
                <a:off x="2421335" y="5745706"/>
                <a:ext cx="1005558" cy="9826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mc:AlternateContent xmlns:mc="http://schemas.openxmlformats.org/markup-compatibility/2006" xmlns:a14="http://schemas.microsoft.com/office/drawing/2010/main">
        <mc:Choice Requires="a14">
          <p:sp>
            <p:nvSpPr>
              <p:cNvPr id="109" name="TextBox 108"/>
              <p:cNvSpPr txBox="1"/>
              <p:nvPr/>
            </p:nvSpPr>
            <p:spPr>
              <a:xfrm>
                <a:off x="4238788" y="4895532"/>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238788" y="4895532"/>
                <a:ext cx="174612" cy="430887"/>
              </a:xfrm>
              <a:prstGeom prst="rect">
                <a:avLst/>
              </a:prstGeom>
              <a:blipFill rotWithShape="0">
                <a:blip r:embed="rId4"/>
                <a:stretch>
                  <a:fillRect/>
                </a:stretch>
              </a:blipFill>
            </p:spPr>
            <p:txBody>
              <a:bodyPr/>
              <a:lstStyle/>
              <a:p>
                <a:r>
                  <a:rPr lang="en-US">
                    <a:noFill/>
                  </a:rPr>
                  <a:t> </a:t>
                </a:r>
              </a:p>
            </p:txBody>
          </p:sp>
        </mc:Fallback>
      </mc:AlternateContent>
      <p:graphicFrame>
        <p:nvGraphicFramePr>
          <p:cNvPr id="24" name="Table 23"/>
          <p:cNvGraphicFramePr>
            <a:graphicFrameLocks noGrp="1"/>
          </p:cNvGraphicFramePr>
          <p:nvPr/>
        </p:nvGraphicFramePr>
        <p:xfrm>
          <a:off x="1196095" y="3912855"/>
          <a:ext cx="2407752" cy="2396244"/>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gridCol w="401292">
                  <a:extLst>
                    <a:ext uri="{9D8B030D-6E8A-4147-A177-3AD203B41FA5}">
                      <a16:colId xmlns:a16="http://schemas.microsoft.com/office/drawing/2014/main" val="20003"/>
                    </a:ext>
                  </a:extLst>
                </a:gridCol>
                <a:gridCol w="401292">
                  <a:extLst>
                    <a:ext uri="{9D8B030D-6E8A-4147-A177-3AD203B41FA5}">
                      <a16:colId xmlns:a16="http://schemas.microsoft.com/office/drawing/2014/main" val="20004"/>
                    </a:ext>
                  </a:extLst>
                </a:gridCol>
                <a:gridCol w="401292">
                  <a:extLst>
                    <a:ext uri="{9D8B030D-6E8A-4147-A177-3AD203B41FA5}">
                      <a16:colId xmlns:a16="http://schemas.microsoft.com/office/drawing/2014/main" val="20005"/>
                    </a:ext>
                  </a:extLst>
                </a:gridCol>
              </a:tblGrid>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9374">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pSp>
        <p:nvGrpSpPr>
          <p:cNvPr id="28" name="Group 27"/>
          <p:cNvGrpSpPr/>
          <p:nvPr/>
        </p:nvGrpSpPr>
        <p:grpSpPr>
          <a:xfrm>
            <a:off x="2229316" y="3475727"/>
            <a:ext cx="341309" cy="340243"/>
            <a:chOff x="1897039" y="5745706"/>
            <a:chExt cx="1337480" cy="982640"/>
          </a:xfrm>
        </p:grpSpPr>
        <p:sp>
          <p:nvSpPr>
            <p:cNvPr id="29" name="Rectangle 28"/>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mc:AlternateContent xmlns:mc="http://schemas.openxmlformats.org/markup-compatibility/2006" xmlns:a14="http://schemas.microsoft.com/office/drawing/2010/main">
        <mc:Choice Requires="a14">
          <p:sp>
            <p:nvSpPr>
              <p:cNvPr id="31" name="TextBox 30"/>
              <p:cNvSpPr txBox="1"/>
              <p:nvPr/>
            </p:nvSpPr>
            <p:spPr>
              <a:xfrm>
                <a:off x="7640985" y="2029483"/>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7640985" y="2029483"/>
                <a:ext cx="291165" cy="369332"/>
              </a:xfrm>
              <a:prstGeom prst="rect">
                <a:avLst/>
              </a:prstGeom>
              <a:blipFill rotWithShape="0">
                <a:blip r:embed="rId5"/>
                <a:stretch>
                  <a:fillRect l="-12500" r="-10417"/>
                </a:stretch>
              </a:blipFill>
            </p:spPr>
            <p:txBody>
              <a:bodyPr/>
              <a:lstStyle/>
              <a:p>
                <a:r>
                  <a:rPr lang="en-US">
                    <a:noFill/>
                  </a:rPr>
                  <a:t> </a:t>
                </a:r>
              </a:p>
            </p:txBody>
          </p:sp>
        </mc:Fallback>
      </mc:AlternateContent>
      <p:graphicFrame>
        <p:nvGraphicFramePr>
          <p:cNvPr id="33" name="Table 32"/>
          <p:cNvGraphicFramePr>
            <a:graphicFrameLocks noGrp="1"/>
          </p:cNvGraphicFramePr>
          <p:nvPr/>
        </p:nvGraphicFramePr>
        <p:xfrm>
          <a:off x="9083467" y="4272454"/>
          <a:ext cx="1612420" cy="1615488"/>
        </p:xfrm>
        <a:graphic>
          <a:graphicData uri="http://schemas.openxmlformats.org/drawingml/2006/table">
            <a:tbl>
              <a:tblPr firstRow="1" bandRow="1">
                <a:tableStyleId>{5C22544A-7EE6-4342-B048-85BDC9FD1C3A}</a:tableStyleId>
              </a:tblPr>
              <a:tblGrid>
                <a:gridCol w="403105">
                  <a:extLst>
                    <a:ext uri="{9D8B030D-6E8A-4147-A177-3AD203B41FA5}">
                      <a16:colId xmlns:a16="http://schemas.microsoft.com/office/drawing/2014/main" val="20000"/>
                    </a:ext>
                  </a:extLst>
                </a:gridCol>
                <a:gridCol w="403105">
                  <a:extLst>
                    <a:ext uri="{9D8B030D-6E8A-4147-A177-3AD203B41FA5}">
                      <a16:colId xmlns:a16="http://schemas.microsoft.com/office/drawing/2014/main" val="20001"/>
                    </a:ext>
                  </a:extLst>
                </a:gridCol>
                <a:gridCol w="403105">
                  <a:extLst>
                    <a:ext uri="{9D8B030D-6E8A-4147-A177-3AD203B41FA5}">
                      <a16:colId xmlns:a16="http://schemas.microsoft.com/office/drawing/2014/main" val="20002"/>
                    </a:ext>
                  </a:extLst>
                </a:gridCol>
                <a:gridCol w="403105">
                  <a:extLst>
                    <a:ext uri="{9D8B030D-6E8A-4147-A177-3AD203B41FA5}">
                      <a16:colId xmlns:a16="http://schemas.microsoft.com/office/drawing/2014/main" val="20003"/>
                    </a:ext>
                  </a:extLst>
                </a:gridCol>
              </a:tblGrid>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03872">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pSp>
        <p:nvGrpSpPr>
          <p:cNvPr id="42" name="Group 41"/>
          <p:cNvGrpSpPr/>
          <p:nvPr/>
        </p:nvGrpSpPr>
        <p:grpSpPr>
          <a:xfrm rot="10800000">
            <a:off x="2229317" y="6360747"/>
            <a:ext cx="341309" cy="340243"/>
            <a:chOff x="1897039" y="5745706"/>
            <a:chExt cx="1337480" cy="982640"/>
          </a:xfrm>
        </p:grpSpPr>
        <p:sp>
          <p:nvSpPr>
            <p:cNvPr id="44" name="Rectangle 43"/>
            <p:cNvSpPr/>
            <p:nvPr/>
          </p:nvSpPr>
          <p:spPr>
            <a:xfrm>
              <a:off x="1897039" y="5745707"/>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p:cNvSpPr/>
            <p:nvPr/>
          </p:nvSpPr>
          <p:spPr>
            <a:xfrm>
              <a:off x="2565779" y="5745706"/>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aphicFrame>
        <p:nvGraphicFramePr>
          <p:cNvPr id="46" name="Table 45"/>
          <p:cNvGraphicFramePr>
            <a:graphicFrameLocks noGrp="1"/>
          </p:cNvGraphicFramePr>
          <p:nvPr/>
        </p:nvGraphicFramePr>
        <p:xfrm>
          <a:off x="4968407" y="4510606"/>
          <a:ext cx="1203876" cy="1200738"/>
        </p:xfrm>
        <a:graphic>
          <a:graphicData uri="http://schemas.openxmlformats.org/drawingml/2006/table">
            <a:tbl>
              <a:tblPr firstRow="1" bandRow="1">
                <a:tableStyleId>{5C22544A-7EE6-4342-B048-85BDC9FD1C3A}</a:tableStyleId>
              </a:tblPr>
              <a:tblGrid>
                <a:gridCol w="401292">
                  <a:extLst>
                    <a:ext uri="{9D8B030D-6E8A-4147-A177-3AD203B41FA5}">
                      <a16:colId xmlns:a16="http://schemas.microsoft.com/office/drawing/2014/main" val="20000"/>
                    </a:ext>
                  </a:extLst>
                </a:gridCol>
                <a:gridCol w="401292">
                  <a:extLst>
                    <a:ext uri="{9D8B030D-6E8A-4147-A177-3AD203B41FA5}">
                      <a16:colId xmlns:a16="http://schemas.microsoft.com/office/drawing/2014/main" val="20001"/>
                    </a:ext>
                  </a:extLst>
                </a:gridCol>
                <a:gridCol w="401292">
                  <a:extLst>
                    <a:ext uri="{9D8B030D-6E8A-4147-A177-3AD203B41FA5}">
                      <a16:colId xmlns:a16="http://schemas.microsoft.com/office/drawing/2014/main" val="20002"/>
                    </a:ext>
                  </a:extLst>
                </a:gridCol>
              </a:tblGrid>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002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0246">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47" name="Group 46"/>
          <p:cNvGrpSpPr/>
          <p:nvPr/>
        </p:nvGrpSpPr>
        <p:grpSpPr>
          <a:xfrm>
            <a:off x="9720953" y="5916011"/>
            <a:ext cx="368517" cy="364511"/>
            <a:chOff x="6403075" y="5717739"/>
            <a:chExt cx="2006220" cy="982640"/>
          </a:xfrm>
        </p:grpSpPr>
        <p:sp>
          <p:nvSpPr>
            <p:cNvPr id="48" name="Rectangle 47"/>
            <p:cNvSpPr/>
            <p:nvPr/>
          </p:nvSpPr>
          <p:spPr>
            <a:xfrm>
              <a:off x="7740555" y="5717739"/>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9" name="Group 48"/>
            <p:cNvGrpSpPr/>
            <p:nvPr/>
          </p:nvGrpSpPr>
          <p:grpSpPr>
            <a:xfrm>
              <a:off x="6403075" y="5717739"/>
              <a:ext cx="1447050" cy="982640"/>
              <a:chOff x="1897039" y="5745706"/>
              <a:chExt cx="1447050" cy="982640"/>
            </a:xfrm>
          </p:grpSpPr>
          <p:sp>
            <p:nvSpPr>
              <p:cNvPr id="50" name="Rectangle 49"/>
              <p:cNvSpPr/>
              <p:nvPr/>
            </p:nvSpPr>
            <p:spPr>
              <a:xfrm>
                <a:off x="1897039" y="5745707"/>
                <a:ext cx="668740" cy="982639"/>
              </a:xfrm>
              <a:prstGeom prst="rect">
                <a:avLst/>
              </a:prstGeom>
              <a:solidFill>
                <a:schemeClr val="tx1">
                  <a:lumMod val="50000"/>
                  <a:lumOff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1" name="Rectangle 50"/>
              <p:cNvSpPr/>
              <p:nvPr/>
            </p:nvSpPr>
            <p:spPr>
              <a:xfrm>
                <a:off x="2433319" y="5745706"/>
                <a:ext cx="910770" cy="98263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grpSp>
        <p:nvGrpSpPr>
          <p:cNvPr id="37" name="Group 36"/>
          <p:cNvGrpSpPr/>
          <p:nvPr/>
        </p:nvGrpSpPr>
        <p:grpSpPr>
          <a:xfrm rot="10800000">
            <a:off x="5401319" y="2864128"/>
            <a:ext cx="336371" cy="340243"/>
            <a:chOff x="6403075" y="5717739"/>
            <a:chExt cx="2006220" cy="982640"/>
          </a:xfrm>
        </p:grpSpPr>
        <p:grpSp>
          <p:nvGrpSpPr>
            <p:cNvPr id="39" name="Group 38"/>
            <p:cNvGrpSpPr/>
            <p:nvPr/>
          </p:nvGrpSpPr>
          <p:grpSpPr>
            <a:xfrm>
              <a:off x="6403075" y="5717739"/>
              <a:ext cx="1337480" cy="982640"/>
              <a:chOff x="1897039" y="5745706"/>
              <a:chExt cx="1337480" cy="982640"/>
            </a:xfrm>
          </p:grpSpPr>
          <p:sp>
            <p:nvSpPr>
              <p:cNvPr id="41" name="Rectangle 40"/>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rot="10800000">
            <a:off x="5395705" y="5771400"/>
            <a:ext cx="336371" cy="340243"/>
            <a:chOff x="6403075" y="5717739"/>
            <a:chExt cx="2006220" cy="982640"/>
          </a:xfrm>
        </p:grpSpPr>
        <p:grpSp>
          <p:nvGrpSpPr>
            <p:cNvPr id="54" name="Group 53"/>
            <p:cNvGrpSpPr/>
            <p:nvPr/>
          </p:nvGrpSpPr>
          <p:grpSpPr>
            <a:xfrm>
              <a:off x="6403075" y="5717739"/>
              <a:ext cx="1337480" cy="982640"/>
              <a:chOff x="1897039" y="5745706"/>
              <a:chExt cx="1337480" cy="982640"/>
            </a:xfrm>
          </p:grpSpPr>
          <p:sp>
            <p:nvSpPr>
              <p:cNvPr id="56" name="Rectangle 55"/>
              <p:cNvSpPr/>
              <p:nvPr/>
            </p:nvSpPr>
            <p:spPr>
              <a:xfrm>
                <a:off x="1897039" y="5745707"/>
                <a:ext cx="668740" cy="982639"/>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565779" y="5745706"/>
                <a:ext cx="668740" cy="982639"/>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p:cNvSpPr/>
            <p:nvPr/>
          </p:nvSpPr>
          <p:spPr>
            <a:xfrm>
              <a:off x="7740555" y="5717739"/>
              <a:ext cx="668740" cy="982639"/>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152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Anecdote </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130</a:t>
            </a:fld>
            <a:endParaRPr lang="he-IL" dirty="0"/>
          </a:p>
        </p:txBody>
      </p:sp>
      <p:sp>
        <p:nvSpPr>
          <p:cNvPr id="6" name="Content Placeholder 5">
            <a:extLst>
              <a:ext uri="{FF2B5EF4-FFF2-40B4-BE49-F238E27FC236}">
                <a16:creationId xmlns:a16="http://schemas.microsoft.com/office/drawing/2014/main" id="{C83C9B0A-B35B-4DEE-8FE5-6478ADC9ECA6}"/>
              </a:ext>
            </a:extLst>
          </p:cNvPr>
          <p:cNvSpPr>
            <a:spLocks noGrp="1"/>
          </p:cNvSpPr>
          <p:nvPr>
            <p:ph idx="1"/>
          </p:nvPr>
        </p:nvSpPr>
        <p:spPr/>
        <p:txBody>
          <a:bodyPr/>
          <a:lstStyle/>
          <a:p>
            <a:endParaRPr lang="he-IL" dirty="0"/>
          </a:p>
        </p:txBody>
      </p:sp>
      <p:pic>
        <p:nvPicPr>
          <p:cNvPr id="7170" name="Picture 2" descr="קובץ:John F. Kennedy, White House photo portrait, looking up.jpg – ויקיפדיה">
            <a:extLst>
              <a:ext uri="{FF2B5EF4-FFF2-40B4-BE49-F238E27FC236}">
                <a16:creationId xmlns:a16="http://schemas.microsoft.com/office/drawing/2014/main" id="{D7018541-60FF-451A-A775-6C7AC6CCA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550" y="1260863"/>
            <a:ext cx="35242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האדם הראשון&amp;quot;: עד כמה הסרט על ניל ארמסטרונג והנחיתה על ירח מדויק?">
            <a:extLst>
              <a:ext uri="{FF2B5EF4-FFF2-40B4-BE49-F238E27FC236}">
                <a16:creationId xmlns:a16="http://schemas.microsoft.com/office/drawing/2014/main" id="{522B1D9D-3FC7-4F57-B07F-51016B9E5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410" y="3151981"/>
            <a:ext cx="4152900" cy="31146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האדם הראשון על הירח">
            <a:extLst>
              <a:ext uri="{FF2B5EF4-FFF2-40B4-BE49-F238E27FC236}">
                <a16:creationId xmlns:a16="http://schemas.microsoft.com/office/drawing/2014/main" id="{D03FD637-19FA-48B5-B65A-CED347D6D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6955" y="334543"/>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702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Anecdote </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131</a:t>
            </a:fld>
            <a:endParaRPr lang="he-IL" dirty="0"/>
          </a:p>
        </p:txBody>
      </p:sp>
      <p:sp>
        <p:nvSpPr>
          <p:cNvPr id="6" name="Content Placeholder 5">
            <a:extLst>
              <a:ext uri="{FF2B5EF4-FFF2-40B4-BE49-F238E27FC236}">
                <a16:creationId xmlns:a16="http://schemas.microsoft.com/office/drawing/2014/main" id="{C83C9B0A-B35B-4DEE-8FE5-6478ADC9ECA6}"/>
              </a:ext>
            </a:extLst>
          </p:cNvPr>
          <p:cNvSpPr>
            <a:spLocks noGrp="1"/>
          </p:cNvSpPr>
          <p:nvPr>
            <p:ph idx="1"/>
          </p:nvPr>
        </p:nvSpPr>
        <p:spPr/>
        <p:txBody>
          <a:bodyPr/>
          <a:lstStyle/>
          <a:p>
            <a:r>
              <a:rPr lang="en-US" dirty="0"/>
              <a:t>OCR</a:t>
            </a:r>
            <a:endParaRPr lang="he-IL" dirty="0"/>
          </a:p>
        </p:txBody>
      </p:sp>
      <p:pic>
        <p:nvPicPr>
          <p:cNvPr id="9218" name="Picture 2" descr="OCR — Tesseract with Image Pre-processing | by Raoof Naushad | The Startup  | Medium">
            <a:extLst>
              <a:ext uri="{FF2B5EF4-FFF2-40B4-BE49-F238E27FC236}">
                <a16:creationId xmlns:a16="http://schemas.microsoft.com/office/drawing/2014/main" id="{9ED1E2B1-F960-4985-BBAF-83CBD98F7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2342859"/>
            <a:ext cx="82486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9595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Anecdote </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132</a:t>
            </a:fld>
            <a:endParaRPr lang="he-IL" dirty="0"/>
          </a:p>
        </p:txBody>
      </p:sp>
      <p:sp>
        <p:nvSpPr>
          <p:cNvPr id="6" name="Content Placeholder 5">
            <a:extLst>
              <a:ext uri="{FF2B5EF4-FFF2-40B4-BE49-F238E27FC236}">
                <a16:creationId xmlns:a16="http://schemas.microsoft.com/office/drawing/2014/main" id="{C83C9B0A-B35B-4DEE-8FE5-6478ADC9ECA6}"/>
              </a:ext>
            </a:extLst>
          </p:cNvPr>
          <p:cNvSpPr>
            <a:spLocks noGrp="1"/>
          </p:cNvSpPr>
          <p:nvPr>
            <p:ph idx="1"/>
          </p:nvPr>
        </p:nvSpPr>
        <p:spPr/>
        <p:txBody>
          <a:bodyPr/>
          <a:lstStyle/>
          <a:p>
            <a:endParaRPr lang="he-IL" dirty="0"/>
          </a:p>
        </p:txBody>
      </p:sp>
      <p:pic>
        <p:nvPicPr>
          <p:cNvPr id="10244" name="Picture 4" descr="Eradity | The Quest for the Holy Grail">
            <a:extLst>
              <a:ext uri="{FF2B5EF4-FFF2-40B4-BE49-F238E27FC236}">
                <a16:creationId xmlns:a16="http://schemas.microsoft.com/office/drawing/2014/main" id="{637A2686-D517-4C3B-B610-3F3DBEF422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8" r="38517"/>
          <a:stretch/>
        </p:blipFill>
        <p:spPr bwMode="auto">
          <a:xfrm>
            <a:off x="8055429" y="864146"/>
            <a:ext cx="1993641" cy="233938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Manual Material Handling - Tips for Safe Work Performance - ASK EHS Blog">
            <a:extLst>
              <a:ext uri="{FF2B5EF4-FFF2-40B4-BE49-F238E27FC236}">
                <a16:creationId xmlns:a16="http://schemas.microsoft.com/office/drawing/2014/main" id="{98F00A6C-03C9-4BF2-A37F-79852ADE1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669" y="264091"/>
            <a:ext cx="6384662" cy="319233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The automation revolution and the rise of the creative economy | TechCrunch">
            <a:extLst>
              <a:ext uri="{FF2B5EF4-FFF2-40B4-BE49-F238E27FC236}">
                <a16:creationId xmlns:a16="http://schemas.microsoft.com/office/drawing/2014/main" id="{C8CE791A-4239-49AC-8D48-4555C1DAA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867" y="3676825"/>
            <a:ext cx="4043266" cy="28620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Eradity | The Quest for the Holy Grail">
            <a:extLst>
              <a:ext uri="{FF2B5EF4-FFF2-40B4-BE49-F238E27FC236}">
                <a16:creationId xmlns:a16="http://schemas.microsoft.com/office/drawing/2014/main" id="{109B05E6-A9D6-47FE-BE02-5B7DEBA5E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8" r="38517"/>
          <a:stretch/>
        </p:blipFill>
        <p:spPr bwMode="auto">
          <a:xfrm>
            <a:off x="7775510" y="3664606"/>
            <a:ext cx="1993641" cy="23393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radity | The Quest for the Holy Grail">
            <a:extLst>
              <a:ext uri="{FF2B5EF4-FFF2-40B4-BE49-F238E27FC236}">
                <a16:creationId xmlns:a16="http://schemas.microsoft.com/office/drawing/2014/main" id="{CD8E8894-BBDE-49FE-BDE7-67768F8658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8" r="38517"/>
          <a:stretch/>
        </p:blipFill>
        <p:spPr bwMode="auto">
          <a:xfrm>
            <a:off x="7927910" y="3817006"/>
            <a:ext cx="1993641" cy="23393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radity | The Quest for the Holy Grail">
            <a:extLst>
              <a:ext uri="{FF2B5EF4-FFF2-40B4-BE49-F238E27FC236}">
                <a16:creationId xmlns:a16="http://schemas.microsoft.com/office/drawing/2014/main" id="{637CB583-14CC-47BA-BD68-9D6BB36EF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8" r="38517"/>
          <a:stretch/>
        </p:blipFill>
        <p:spPr bwMode="auto">
          <a:xfrm>
            <a:off x="8080310" y="3969406"/>
            <a:ext cx="1993641" cy="23393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Eradity | The Quest for the Holy Grail">
            <a:extLst>
              <a:ext uri="{FF2B5EF4-FFF2-40B4-BE49-F238E27FC236}">
                <a16:creationId xmlns:a16="http://schemas.microsoft.com/office/drawing/2014/main" id="{BE9A5908-7FFF-42C9-816F-E1D077DE0E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8" r="38517"/>
          <a:stretch/>
        </p:blipFill>
        <p:spPr bwMode="auto">
          <a:xfrm>
            <a:off x="8232710" y="4121806"/>
            <a:ext cx="1993641" cy="23393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Eradity | The Quest for the Holy Grail">
            <a:extLst>
              <a:ext uri="{FF2B5EF4-FFF2-40B4-BE49-F238E27FC236}">
                <a16:creationId xmlns:a16="http://schemas.microsoft.com/office/drawing/2014/main" id="{3D4D8DD3-7612-412F-B178-D9BFE921B4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8" r="38517"/>
          <a:stretch/>
        </p:blipFill>
        <p:spPr bwMode="auto">
          <a:xfrm>
            <a:off x="8385110" y="4274206"/>
            <a:ext cx="1993641" cy="233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93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0515600" cy="1325563"/>
          </a:xfrm>
        </p:spPr>
        <p:txBody>
          <a:bodyPr anchor="t"/>
          <a:lstStyle/>
          <a:p>
            <a:r>
              <a:rPr lang="en-US" dirty="0"/>
              <a:t>Vertical and Horizontal Edge Detection</a:t>
            </a:r>
          </a:p>
        </p:txBody>
      </p:sp>
      <p:graphicFrame>
        <p:nvGraphicFramePr>
          <p:cNvPr id="8" name="Table 7"/>
          <p:cNvGraphicFramePr>
            <a:graphicFrameLocks noGrp="1"/>
          </p:cNvGraphicFramePr>
          <p:nvPr/>
        </p:nvGraphicFramePr>
        <p:xfrm>
          <a:off x="1317721" y="1085654"/>
          <a:ext cx="1775103" cy="1772991"/>
        </p:xfrm>
        <a:graphic>
          <a:graphicData uri="http://schemas.openxmlformats.org/drawingml/2006/table">
            <a:tbl>
              <a:tblPr firstRow="1" bandRow="1">
                <a:tableStyleId>{5C22544A-7EE6-4342-B048-85BDC9FD1C3A}</a:tableStyleId>
              </a:tblPr>
              <a:tblGrid>
                <a:gridCol w="591701">
                  <a:extLst>
                    <a:ext uri="{9D8B030D-6E8A-4147-A177-3AD203B41FA5}">
                      <a16:colId xmlns:a16="http://schemas.microsoft.com/office/drawing/2014/main" val="20000"/>
                    </a:ext>
                  </a:extLst>
                </a:gridCol>
                <a:gridCol w="591701">
                  <a:extLst>
                    <a:ext uri="{9D8B030D-6E8A-4147-A177-3AD203B41FA5}">
                      <a16:colId xmlns:a16="http://schemas.microsoft.com/office/drawing/2014/main" val="20001"/>
                    </a:ext>
                  </a:extLst>
                </a:gridCol>
                <a:gridCol w="591701">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7448256" y="4869988"/>
                <a:ext cx="29116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m:t>
                      </m:r>
                    </m:oMath>
                  </m:oMathPara>
                </a14:m>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7448256" y="4869988"/>
                <a:ext cx="291165" cy="369332"/>
              </a:xfrm>
              <a:prstGeom prst="rect">
                <a:avLst/>
              </a:prstGeom>
              <a:blipFill rotWithShape="0">
                <a:blip r:embed="rId2"/>
                <a:stretch>
                  <a:fillRect l="-12500" r="-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4269251" y="4839211"/>
                <a:ext cx="17461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4269251" y="4839211"/>
                <a:ext cx="174612" cy="430887"/>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24" name="Table 23"/>
          <p:cNvGraphicFramePr>
            <a:graphicFrameLocks noGrp="1"/>
          </p:cNvGraphicFramePr>
          <p:nvPr/>
        </p:nvGraphicFramePr>
        <p:xfrm>
          <a:off x="799054" y="3656655"/>
          <a:ext cx="2812438" cy="2796000"/>
        </p:xfrm>
        <a:graphic>
          <a:graphicData uri="http://schemas.openxmlformats.org/drawingml/2006/table">
            <a:tbl>
              <a:tblPr firstRow="1" bandRow="1">
                <a:tableStyleId>{5C22544A-7EE6-4342-B048-85BDC9FD1C3A}</a:tableStyleId>
              </a:tblPr>
              <a:tblGrid>
                <a:gridCol w="467771">
                  <a:extLst>
                    <a:ext uri="{9D8B030D-6E8A-4147-A177-3AD203B41FA5}">
                      <a16:colId xmlns:a16="http://schemas.microsoft.com/office/drawing/2014/main" val="20000"/>
                    </a:ext>
                  </a:extLst>
                </a:gridCol>
                <a:gridCol w="461963">
                  <a:extLst>
                    <a:ext uri="{9D8B030D-6E8A-4147-A177-3AD203B41FA5}">
                      <a16:colId xmlns:a16="http://schemas.microsoft.com/office/drawing/2014/main" val="20001"/>
                    </a:ext>
                  </a:extLst>
                </a:gridCol>
                <a:gridCol w="471487">
                  <a:extLst>
                    <a:ext uri="{9D8B030D-6E8A-4147-A177-3AD203B41FA5}">
                      <a16:colId xmlns:a16="http://schemas.microsoft.com/office/drawing/2014/main" val="20002"/>
                    </a:ext>
                  </a:extLst>
                </a:gridCol>
                <a:gridCol w="466726">
                  <a:extLst>
                    <a:ext uri="{9D8B030D-6E8A-4147-A177-3AD203B41FA5}">
                      <a16:colId xmlns:a16="http://schemas.microsoft.com/office/drawing/2014/main" val="20003"/>
                    </a:ext>
                  </a:extLst>
                </a:gridCol>
                <a:gridCol w="454935">
                  <a:extLst>
                    <a:ext uri="{9D8B030D-6E8A-4147-A177-3AD203B41FA5}">
                      <a16:colId xmlns:a16="http://schemas.microsoft.com/office/drawing/2014/main" val="20004"/>
                    </a:ext>
                  </a:extLst>
                </a:gridCol>
                <a:gridCol w="489556">
                  <a:extLst>
                    <a:ext uri="{9D8B030D-6E8A-4147-A177-3AD203B41FA5}">
                      <a16:colId xmlns:a16="http://schemas.microsoft.com/office/drawing/2014/main" val="20005"/>
                    </a:ext>
                  </a:extLst>
                </a:gridCol>
              </a:tblGrid>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6000">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6000">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32" name="Table 31"/>
          <p:cNvGraphicFramePr>
            <a:graphicFrameLocks noGrp="1"/>
          </p:cNvGraphicFramePr>
          <p:nvPr/>
        </p:nvGraphicFramePr>
        <p:xfrm>
          <a:off x="5208658" y="4350402"/>
          <a:ext cx="1474803" cy="1408506"/>
        </p:xfrm>
        <a:graphic>
          <a:graphicData uri="http://schemas.openxmlformats.org/drawingml/2006/table">
            <a:tbl>
              <a:tblPr firstRow="1" bandRow="1">
                <a:tableStyleId>{5C22544A-7EE6-4342-B048-85BDC9FD1C3A}</a:tableStyleId>
              </a:tblPr>
              <a:tblGrid>
                <a:gridCol w="491601">
                  <a:extLst>
                    <a:ext uri="{9D8B030D-6E8A-4147-A177-3AD203B41FA5}">
                      <a16:colId xmlns:a16="http://schemas.microsoft.com/office/drawing/2014/main" val="20000"/>
                    </a:ext>
                  </a:extLst>
                </a:gridCol>
                <a:gridCol w="491601">
                  <a:extLst>
                    <a:ext uri="{9D8B030D-6E8A-4147-A177-3AD203B41FA5}">
                      <a16:colId xmlns:a16="http://schemas.microsoft.com/office/drawing/2014/main" val="20001"/>
                    </a:ext>
                  </a:extLst>
                </a:gridCol>
                <a:gridCol w="491601">
                  <a:extLst>
                    <a:ext uri="{9D8B030D-6E8A-4147-A177-3AD203B41FA5}">
                      <a16:colId xmlns:a16="http://schemas.microsoft.com/office/drawing/2014/main" val="20002"/>
                    </a:ext>
                  </a:extLst>
                </a:gridCol>
              </a:tblGrid>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95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9502">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33" name="Table 32"/>
          <p:cNvGraphicFramePr>
            <a:graphicFrameLocks noGrp="1"/>
          </p:cNvGraphicFramePr>
          <p:nvPr/>
        </p:nvGraphicFramePr>
        <p:xfrm>
          <a:off x="8466461" y="4158495"/>
          <a:ext cx="1908136" cy="1911436"/>
        </p:xfrm>
        <a:graphic>
          <a:graphicData uri="http://schemas.openxmlformats.org/drawingml/2006/table">
            <a:tbl>
              <a:tblPr firstRow="1" bandRow="1">
                <a:tableStyleId>{5C22544A-7EE6-4342-B048-85BDC9FD1C3A}</a:tableStyleId>
              </a:tblPr>
              <a:tblGrid>
                <a:gridCol w="477034">
                  <a:extLst>
                    <a:ext uri="{9D8B030D-6E8A-4147-A177-3AD203B41FA5}">
                      <a16:colId xmlns:a16="http://schemas.microsoft.com/office/drawing/2014/main" val="20000"/>
                    </a:ext>
                  </a:extLst>
                </a:gridCol>
                <a:gridCol w="477034">
                  <a:extLst>
                    <a:ext uri="{9D8B030D-6E8A-4147-A177-3AD203B41FA5}">
                      <a16:colId xmlns:a16="http://schemas.microsoft.com/office/drawing/2014/main" val="20001"/>
                    </a:ext>
                  </a:extLst>
                </a:gridCol>
                <a:gridCol w="477034">
                  <a:extLst>
                    <a:ext uri="{9D8B030D-6E8A-4147-A177-3AD203B41FA5}">
                      <a16:colId xmlns:a16="http://schemas.microsoft.com/office/drawing/2014/main" val="20002"/>
                    </a:ext>
                  </a:extLst>
                </a:gridCol>
                <a:gridCol w="477034">
                  <a:extLst>
                    <a:ext uri="{9D8B030D-6E8A-4147-A177-3AD203B41FA5}">
                      <a16:colId xmlns:a16="http://schemas.microsoft.com/office/drawing/2014/main" val="20003"/>
                    </a:ext>
                  </a:extLst>
                </a:gridCol>
              </a:tblGrid>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7859">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7859">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TextBox 3"/>
          <p:cNvSpPr txBox="1"/>
          <p:nvPr/>
        </p:nvSpPr>
        <p:spPr>
          <a:xfrm>
            <a:off x="1401205" y="2996040"/>
            <a:ext cx="1608133" cy="523220"/>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Vertical </a:t>
            </a:r>
            <a:endParaRPr lang="en-US" dirty="0">
              <a:latin typeface="Century Schoolbook" charset="0"/>
              <a:ea typeface="Century Schoolbook" charset="0"/>
              <a:cs typeface="Century Schoolbook" charset="0"/>
            </a:endParaRPr>
          </a:p>
        </p:txBody>
      </p:sp>
      <p:graphicFrame>
        <p:nvGraphicFramePr>
          <p:cNvPr id="39" name="Table 38"/>
          <p:cNvGraphicFramePr>
            <a:graphicFrameLocks noGrp="1"/>
          </p:cNvGraphicFramePr>
          <p:nvPr/>
        </p:nvGraphicFramePr>
        <p:xfrm>
          <a:off x="7580769" y="1085654"/>
          <a:ext cx="1771386" cy="1772991"/>
        </p:xfrm>
        <a:graphic>
          <a:graphicData uri="http://schemas.openxmlformats.org/drawingml/2006/table">
            <a:tbl>
              <a:tblPr firstRow="1" bandRow="1">
                <a:tableStyleId>{5C22544A-7EE6-4342-B048-85BDC9FD1C3A}</a:tableStyleId>
              </a:tblPr>
              <a:tblGrid>
                <a:gridCol w="590462">
                  <a:extLst>
                    <a:ext uri="{9D8B030D-6E8A-4147-A177-3AD203B41FA5}">
                      <a16:colId xmlns:a16="http://schemas.microsoft.com/office/drawing/2014/main" val="20000"/>
                    </a:ext>
                  </a:extLst>
                </a:gridCol>
                <a:gridCol w="590462">
                  <a:extLst>
                    <a:ext uri="{9D8B030D-6E8A-4147-A177-3AD203B41FA5}">
                      <a16:colId xmlns:a16="http://schemas.microsoft.com/office/drawing/2014/main" val="20001"/>
                    </a:ext>
                  </a:extLst>
                </a:gridCol>
                <a:gridCol w="590462">
                  <a:extLst>
                    <a:ext uri="{9D8B030D-6E8A-4147-A177-3AD203B41FA5}">
                      <a16:colId xmlns:a16="http://schemas.microsoft.com/office/drawing/2014/main" val="20002"/>
                    </a:ext>
                  </a:extLst>
                </a:gridCol>
              </a:tblGrid>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909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90997">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0" name="TextBox 39"/>
          <p:cNvSpPr txBox="1"/>
          <p:nvPr/>
        </p:nvSpPr>
        <p:spPr>
          <a:xfrm>
            <a:off x="7485263" y="2996040"/>
            <a:ext cx="1962397" cy="523220"/>
          </a:xfrm>
          <a:prstGeom prst="rect">
            <a:avLst/>
          </a:prstGeom>
          <a:noFill/>
        </p:spPr>
        <p:txBody>
          <a:bodyPr wrap="none" rtlCol="0">
            <a:spAutoFit/>
          </a:bodyPr>
          <a:lstStyle/>
          <a:p>
            <a:r>
              <a:rPr lang="en-US" sz="2800">
                <a:latin typeface="Century Schoolbook" charset="0"/>
                <a:ea typeface="Century Schoolbook" charset="0"/>
                <a:cs typeface="Century Schoolbook" charset="0"/>
              </a:rPr>
              <a:t>Horizontal</a:t>
            </a:r>
            <a:endParaRPr lang="en-US" dirty="0">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253451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0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336" y="365125"/>
            <a:ext cx="11497056" cy="1325563"/>
          </a:xfrm>
        </p:spPr>
        <p:txBody>
          <a:bodyPr/>
          <a:lstStyle/>
          <a:p>
            <a:pPr algn="ctr"/>
            <a:r>
              <a:rPr lang="en-US" dirty="0"/>
              <a:t>Image Classification Vs. Localization &amp; Detection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0289" t="36081" r="27586" b="-1"/>
          <a:stretch/>
        </p:blipFill>
        <p:spPr>
          <a:xfrm>
            <a:off x="5076337" y="2656622"/>
            <a:ext cx="2458756" cy="2459326"/>
          </a:xfrm>
          <a:prstGeom prst="rect">
            <a:avLst/>
          </a:prstGeom>
        </p:spPr>
      </p:pic>
      <p:grpSp>
        <p:nvGrpSpPr>
          <p:cNvPr id="5" name="Group 4"/>
          <p:cNvGrpSpPr/>
          <p:nvPr/>
        </p:nvGrpSpPr>
        <p:grpSpPr>
          <a:xfrm>
            <a:off x="545498" y="1857668"/>
            <a:ext cx="2980303" cy="3258280"/>
            <a:chOff x="399194" y="1256975"/>
            <a:chExt cx="2980303" cy="3258280"/>
          </a:xfrm>
        </p:grpSpPr>
        <p:sp>
          <p:nvSpPr>
            <p:cNvPr id="6" name="TextBox 5"/>
            <p:cNvSpPr txBox="1"/>
            <p:nvPr/>
          </p:nvSpPr>
          <p:spPr>
            <a:xfrm>
              <a:off x="399194" y="1256975"/>
              <a:ext cx="298030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Image classification</a:t>
              </a:r>
            </a:p>
          </p:txBody>
        </p:sp>
        <p:pic>
          <p:nvPicPr>
            <p:cNvPr id="7" name="Picture 6"/>
            <p:cNvPicPr>
              <a:picLocks noChangeAspect="1"/>
            </p:cNvPicPr>
            <p:nvPr/>
          </p:nvPicPr>
          <p:blipFill rotWithShape="1">
            <a:blip r:embed="rId2"/>
            <a:srcRect l="30289" t="36081" r="27586" b="-1"/>
            <a:stretch/>
          </p:blipFill>
          <p:spPr>
            <a:xfrm>
              <a:off x="662123" y="2055929"/>
              <a:ext cx="2458756" cy="2459326"/>
            </a:xfrm>
            <a:prstGeom prst="rect">
              <a:avLst/>
            </a:prstGeom>
          </p:spPr>
        </p:pic>
      </p:grpSp>
      <p:sp>
        <p:nvSpPr>
          <p:cNvPr id="8" name="TextBox 7"/>
          <p:cNvSpPr txBox="1"/>
          <p:nvPr/>
        </p:nvSpPr>
        <p:spPr>
          <a:xfrm>
            <a:off x="4881287" y="1825625"/>
            <a:ext cx="2848857" cy="830997"/>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Classification with</a:t>
            </a:r>
          </a:p>
          <a:p>
            <a:pPr algn="ctr"/>
            <a:r>
              <a:rPr lang="en-US" sz="2400" dirty="0">
                <a:latin typeface="Century Schoolbook" charset="0"/>
                <a:ea typeface="Century Schoolbook" charset="0"/>
                <a:cs typeface="Century Schoolbook" charset="0"/>
              </a:rPr>
              <a:t>localization</a:t>
            </a:r>
          </a:p>
        </p:txBody>
      </p:sp>
      <p:sp>
        <p:nvSpPr>
          <p:cNvPr id="9" name="TextBox 8"/>
          <p:cNvSpPr txBox="1"/>
          <p:nvPr/>
        </p:nvSpPr>
        <p:spPr>
          <a:xfrm>
            <a:off x="9510424" y="1857667"/>
            <a:ext cx="15456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Detection</a:t>
            </a:r>
          </a:p>
        </p:txBody>
      </p:sp>
      <p:sp>
        <p:nvSpPr>
          <p:cNvPr id="10" name="Rectangle 9"/>
          <p:cNvSpPr/>
          <p:nvPr/>
        </p:nvSpPr>
        <p:spPr>
          <a:xfrm>
            <a:off x="5757064" y="3886285"/>
            <a:ext cx="993239" cy="9723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569" y="2656622"/>
            <a:ext cx="2459326" cy="2459326"/>
          </a:xfrm>
          <a:prstGeom prst="rect">
            <a:avLst/>
          </a:prstGeom>
        </p:spPr>
      </p:pic>
      <p:sp>
        <p:nvSpPr>
          <p:cNvPr id="12" name="Rectangle 11"/>
          <p:cNvSpPr/>
          <p:nvPr/>
        </p:nvSpPr>
        <p:spPr>
          <a:xfrm>
            <a:off x="9262595" y="3694874"/>
            <a:ext cx="692727" cy="544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592632" y="3620985"/>
            <a:ext cx="809772" cy="461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50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Image Localization &amp; Detection</a:t>
            </a:r>
          </a:p>
        </p:txBody>
      </p:sp>
      <p:sp>
        <p:nvSpPr>
          <p:cNvPr id="3" name="Content Placeholder 2"/>
          <p:cNvSpPr>
            <a:spLocks noGrp="1"/>
          </p:cNvSpPr>
          <p:nvPr>
            <p:ph idx="1"/>
          </p:nvPr>
        </p:nvSpPr>
        <p:spPr/>
        <p:txBody>
          <a:bodyPr/>
          <a:lstStyle/>
          <a:p>
            <a:endParaRPr lang="en-US" dirty="0"/>
          </a:p>
        </p:txBody>
      </p:sp>
      <p:cxnSp>
        <p:nvCxnSpPr>
          <p:cNvPr id="4" name="Straight Arrow Connector 3"/>
          <p:cNvCxnSpPr/>
          <p:nvPr/>
        </p:nvCxnSpPr>
        <p:spPr>
          <a:xfrm>
            <a:off x="2808812" y="3556011"/>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Cube 4"/>
          <p:cNvSpPr/>
          <p:nvPr/>
        </p:nvSpPr>
        <p:spPr>
          <a:xfrm>
            <a:off x="4029630" y="2732929"/>
            <a:ext cx="1522382" cy="1467403"/>
          </a:xfrm>
          <a:prstGeom prst="cube">
            <a:avLst>
              <a:gd name="adj" fmla="val 39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724873" y="3556011"/>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6966271" y="3346583"/>
                <a:ext cx="3895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ea typeface="Cambria Math" charset="0"/>
                          <a:cs typeface="Cambria Math" charset="0"/>
                        </a:rPr>
                        <m:t>⋯</m:t>
                      </m:r>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6966271" y="3346583"/>
                <a:ext cx="389530" cy="430887"/>
              </a:xfrm>
              <a:prstGeom prst="rect">
                <a:avLst/>
              </a:prstGeom>
              <a:blipFill>
                <a:blip r:embed="rId3"/>
                <a:stretch>
                  <a:fillRect/>
                </a:stretch>
              </a:blipFill>
            </p:spPr>
            <p:txBody>
              <a:bodyPr/>
              <a:lstStyle/>
              <a:p>
                <a:r>
                  <a:rPr lang="en-US">
                    <a:noFill/>
                  </a:rPr>
                  <a:t> </a:t>
                </a:r>
              </a:p>
            </p:txBody>
          </p:sp>
        </mc:Fallback>
      </mc:AlternateContent>
      <p:graphicFrame>
        <p:nvGraphicFramePr>
          <p:cNvPr id="8" name="Table 7"/>
          <p:cNvGraphicFramePr>
            <a:graphicFrameLocks noGrp="1"/>
          </p:cNvGraphicFramePr>
          <p:nvPr>
            <p:extLst/>
          </p:nvPr>
        </p:nvGraphicFramePr>
        <p:xfrm>
          <a:off x="8729163" y="2890971"/>
          <a:ext cx="320604" cy="1257684"/>
        </p:xfrm>
        <a:graphic>
          <a:graphicData uri="http://schemas.openxmlformats.org/drawingml/2006/table">
            <a:tbl>
              <a:tblPr firstRow="1" bandRow="1">
                <a:tableStyleId>{5C22544A-7EE6-4342-B048-85BDC9FD1C3A}</a:tableStyleId>
              </a:tblPr>
              <a:tblGrid>
                <a:gridCol w="320604">
                  <a:extLst>
                    <a:ext uri="{9D8B030D-6E8A-4147-A177-3AD203B41FA5}">
                      <a16:colId xmlns:a16="http://schemas.microsoft.com/office/drawing/2014/main" val="20000"/>
                    </a:ext>
                  </a:extLst>
                </a:gridCol>
              </a:tblGrid>
              <a:tr h="125768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9" name="Oval 8"/>
          <p:cNvSpPr/>
          <p:nvPr/>
        </p:nvSpPr>
        <p:spPr>
          <a:xfrm>
            <a:off x="8755092" y="291301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Oval 9"/>
          <p:cNvSpPr/>
          <p:nvPr/>
        </p:nvSpPr>
        <p:spPr>
          <a:xfrm>
            <a:off x="8755092" y="327913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Oval 10"/>
          <p:cNvSpPr/>
          <p:nvPr/>
        </p:nvSpPr>
        <p:spPr>
          <a:xfrm>
            <a:off x="8749267" y="384754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mc:AlternateContent xmlns:mc="http://schemas.openxmlformats.org/markup-compatibility/2006" xmlns:a14="http://schemas.microsoft.com/office/drawing/2010/main">
        <mc:Choice Requires="a14">
          <p:sp>
            <p:nvSpPr>
              <p:cNvPr id="12" name="TextBox 11"/>
              <p:cNvSpPr txBox="1"/>
              <p:nvPr/>
            </p:nvSpPr>
            <p:spPr>
              <a:xfrm>
                <a:off x="8823910" y="3561998"/>
                <a:ext cx="1250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8823910" y="3561998"/>
                <a:ext cx="125034" cy="276999"/>
              </a:xfrm>
              <a:prstGeom prst="rect">
                <a:avLst/>
              </a:prstGeom>
              <a:blipFill>
                <a:blip r:embed="rId4"/>
                <a:stretch>
                  <a:fillRect l="-42857" r="-38095" b="-4348"/>
                </a:stretch>
              </a:blipFill>
            </p:spPr>
            <p:txBody>
              <a:bodyPr/>
              <a:lstStyle/>
              <a:p>
                <a:r>
                  <a:rPr lang="en-US">
                    <a:noFill/>
                  </a:rPr>
                  <a:t> </a:t>
                </a:r>
              </a:p>
            </p:txBody>
          </p:sp>
        </mc:Fallback>
      </mc:AlternateContent>
      <p:cxnSp>
        <p:nvCxnSpPr>
          <p:cNvPr id="13" name="Straight Arrow Connector 12"/>
          <p:cNvCxnSpPr/>
          <p:nvPr/>
        </p:nvCxnSpPr>
        <p:spPr>
          <a:xfrm>
            <a:off x="7490679" y="3556011"/>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5"/>
          <a:srcRect l="14930" r="11163"/>
          <a:stretch/>
        </p:blipFill>
        <p:spPr>
          <a:xfrm>
            <a:off x="826608" y="3777470"/>
            <a:ext cx="1797978" cy="1801235"/>
          </a:xfrm>
          <a:prstGeom prst="rect">
            <a:avLst/>
          </a:prstGeom>
        </p:spPr>
      </p:pic>
      <p:pic>
        <p:nvPicPr>
          <p:cNvPr id="15" name="Picture 14"/>
          <p:cNvPicPr>
            <a:picLocks noChangeAspect="1"/>
          </p:cNvPicPr>
          <p:nvPr/>
        </p:nvPicPr>
        <p:blipFill rotWithShape="1">
          <a:blip r:embed="rId6"/>
          <a:srcRect l="30289" t="36081" r="27586" b="-1"/>
          <a:stretch/>
        </p:blipFill>
        <p:spPr>
          <a:xfrm>
            <a:off x="791625" y="1717244"/>
            <a:ext cx="1844326" cy="1844754"/>
          </a:xfrm>
          <a:prstGeom prst="rect">
            <a:avLst/>
          </a:prstGeom>
        </p:spPr>
      </p:pic>
      <p:grpSp>
        <p:nvGrpSpPr>
          <p:cNvPr id="21" name="Group 20"/>
          <p:cNvGrpSpPr/>
          <p:nvPr/>
        </p:nvGrpSpPr>
        <p:grpSpPr>
          <a:xfrm>
            <a:off x="3415618" y="4796337"/>
            <a:ext cx="2382383" cy="1788272"/>
            <a:chOff x="2033335" y="4535905"/>
            <a:chExt cx="2382383" cy="1788272"/>
          </a:xfrm>
        </p:grpSpPr>
        <p:sp>
          <p:nvSpPr>
            <p:cNvPr id="22" name="TextBox 21"/>
            <p:cNvSpPr txBox="1"/>
            <p:nvPr/>
          </p:nvSpPr>
          <p:spPr>
            <a:xfrm>
              <a:off x="2033335" y="4535905"/>
              <a:ext cx="2228495"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1 -  pedestrian</a:t>
              </a:r>
            </a:p>
          </p:txBody>
        </p:sp>
        <p:sp>
          <p:nvSpPr>
            <p:cNvPr id="23" name="TextBox 22"/>
            <p:cNvSpPr txBox="1"/>
            <p:nvPr/>
          </p:nvSpPr>
          <p:spPr>
            <a:xfrm>
              <a:off x="2033335" y="4978107"/>
              <a:ext cx="1157689"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2 -  car</a:t>
              </a:r>
            </a:p>
          </p:txBody>
        </p:sp>
        <p:sp>
          <p:nvSpPr>
            <p:cNvPr id="24" name="TextBox 23"/>
            <p:cNvSpPr txBox="1"/>
            <p:nvPr/>
          </p:nvSpPr>
          <p:spPr>
            <a:xfrm>
              <a:off x="2033335" y="5420309"/>
              <a:ext cx="2239716"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3 -  motorcycle</a:t>
              </a:r>
            </a:p>
          </p:txBody>
        </p:sp>
        <p:sp>
          <p:nvSpPr>
            <p:cNvPr id="25" name="TextBox 24"/>
            <p:cNvSpPr txBox="1"/>
            <p:nvPr/>
          </p:nvSpPr>
          <p:spPr>
            <a:xfrm>
              <a:off x="2033335" y="5862512"/>
              <a:ext cx="2382383" cy="461665"/>
            </a:xfrm>
            <a:prstGeom prst="rect">
              <a:avLst/>
            </a:prstGeom>
            <a:noFill/>
          </p:spPr>
          <p:txBody>
            <a:bodyPr wrap="none" rtlCol="0">
              <a:spAutoFit/>
            </a:bodyPr>
            <a:lstStyle/>
            <a:p>
              <a:r>
                <a:rPr lang="en-US" sz="2400" dirty="0">
                  <a:latin typeface="Century Schoolbook" charset="0"/>
                  <a:ea typeface="Century Schoolbook" charset="0"/>
                  <a:cs typeface="Century Schoolbook" charset="0"/>
                </a:rPr>
                <a:t>4 -  background</a:t>
              </a:r>
            </a:p>
          </p:txBody>
        </p:sp>
      </p:grpSp>
      <mc:AlternateContent xmlns:mc="http://schemas.openxmlformats.org/markup-compatibility/2006" xmlns:a14="http://schemas.microsoft.com/office/drawing/2010/main">
        <mc:Choice Requires="a14">
          <p:sp>
            <p:nvSpPr>
              <p:cNvPr id="26" name="TextBox 25"/>
              <p:cNvSpPr txBox="1"/>
              <p:nvPr/>
            </p:nvSpPr>
            <p:spPr>
              <a:xfrm>
                <a:off x="10314432" y="2388920"/>
                <a:ext cx="1050960" cy="23461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𝑥</m:t>
                                    </m:r>
                                  </m:sub>
                                </m:sSub>
                              </m:e>
                            </m:mr>
                            <m:mr>
                              <m:e>
                                <m:eqArr>
                                  <m:eqArrPr>
                                    <m:ctrlPr>
                                      <a:rPr lang="en-US" i="1" smtClean="0">
                                        <a:latin typeface="Cambria Math" panose="02040503050406030204" pitchFamily="18" charset="0"/>
                                      </a:rPr>
                                    </m:ctrlPr>
                                  </m:eqArrPr>
                                  <m:e>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𝑦</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h</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e>
                                </m:eqArr>
                              </m:e>
                            </m:mr>
                          </m:m>
                        </m:e>
                      </m:d>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0314432" y="2388920"/>
                <a:ext cx="1050960" cy="2346155"/>
              </a:xfrm>
              <a:prstGeom prst="rect">
                <a:avLst/>
              </a:prstGeom>
              <a:blipFill>
                <a:blip r:embed="rId7"/>
                <a:stretch>
                  <a:fillRect/>
                </a:stretch>
              </a:blipFill>
            </p:spPr>
            <p:txBody>
              <a:bodyPr/>
              <a:lstStyle/>
              <a:p>
                <a:r>
                  <a:rPr lang="en-US">
                    <a:noFill/>
                  </a:rPr>
                  <a:t> </a:t>
                </a:r>
              </a:p>
            </p:txBody>
          </p:sp>
        </mc:Fallback>
      </mc:AlternateContent>
      <p:cxnSp>
        <p:nvCxnSpPr>
          <p:cNvPr id="27" name="Straight Arrow Connector 26"/>
          <p:cNvCxnSpPr/>
          <p:nvPr/>
        </p:nvCxnSpPr>
        <p:spPr>
          <a:xfrm>
            <a:off x="9389303" y="3549966"/>
            <a:ext cx="974558" cy="12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7262873" y="4951021"/>
                <a:ext cx="3451138" cy="139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bHide m:val="on"/>
                                    <m:supHide m:val="on"/>
                                    <m:ctrlPr>
                                      <a:rPr lang="en-US" b="0" i="1" smtClean="0">
                                        <a:latin typeface="Cambria Math" panose="02040503050406030204" pitchFamily="18" charset="0"/>
                                      </a:rPr>
                                    </m:ctrlPr>
                                  </m:naryPr>
                                  <m:sub/>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e>
                              <m:e>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ℒ</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1</m:t>
                                        </m:r>
                                      </m:sub>
                                    </m:sSub>
                                    <m:r>
                                      <a:rPr lang="en-US" i="1" smtClean="0">
                                        <a:latin typeface="Cambria Math" panose="02040503050406030204" pitchFamily="18" charset="0"/>
                                      </a:rPr>
                                      <m:t>)</m:t>
                                    </m:r>
                                  </m:e>
                                  <m:sup>
                                    <m:r>
                                      <a:rPr lang="en-US" b="0" i="1" smtClean="0">
                                        <a:latin typeface="Cambria Math" panose="02040503050406030204" pitchFamily="18" charset="0"/>
                                      </a:rPr>
                                      <m:t>2</m:t>
                                    </m:r>
                                  </m:sup>
                                </m:sSup>
                              </m:e>
                              <m:e>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0</m:t>
                                </m:r>
                              </m:e>
                            </m:mr>
                          </m:m>
                        </m:e>
                      </m: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262873" y="4951021"/>
                <a:ext cx="3451138" cy="139333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91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Attention Models in Images</a:t>
            </a:r>
          </a:p>
        </p:txBody>
      </p:sp>
      <p:sp>
        <p:nvSpPr>
          <p:cNvPr id="3" name="Content Placeholder 2"/>
          <p:cNvSpPr>
            <a:spLocks noGrp="1"/>
          </p:cNvSpPr>
          <p:nvPr>
            <p:ph idx="1"/>
          </p:nvPr>
        </p:nvSpPr>
        <p:spPr/>
        <p:txBody>
          <a:bodyPr/>
          <a:lstStyle/>
          <a:p>
            <a:r>
              <a:rPr lang="en-US" dirty="0"/>
              <a:t>This work automatically generates image captioning</a:t>
            </a:r>
          </a:p>
        </p:txBody>
      </p:sp>
      <p:sp>
        <p:nvSpPr>
          <p:cNvPr id="4" name="TextBox 3"/>
          <p:cNvSpPr txBox="1"/>
          <p:nvPr/>
        </p:nvSpPr>
        <p:spPr>
          <a:xfrm>
            <a:off x="-20000" y="6509382"/>
            <a:ext cx="8116324" cy="523220"/>
          </a:xfrm>
          <a:prstGeom prst="rect">
            <a:avLst/>
          </a:prstGeom>
          <a:noFill/>
        </p:spPr>
        <p:txBody>
          <a:bodyPr wrap="none" rtlCol="0">
            <a:spAutoFit/>
          </a:bodyPr>
          <a:lstStyle/>
          <a:p>
            <a:r>
              <a:rPr lang="en-US" sz="1400" dirty="0">
                <a:latin typeface="Century Schoolbook" charset="0"/>
                <a:ea typeface="Century Schoolbook" charset="0"/>
                <a:cs typeface="Century Schoolbook" charset="0"/>
              </a:rPr>
              <a:t>[Xu et. al., 2015. Show, attend and tell: Neural image caption generation with visual attention]</a:t>
            </a:r>
          </a:p>
          <a:p>
            <a:endParaRPr lang="en-US" sz="1400" dirty="0">
              <a:latin typeface="Century Schoolbook" charset="0"/>
              <a:ea typeface="Century Schoolbook" charset="0"/>
              <a:cs typeface="Century Schoolbook"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690688"/>
            <a:ext cx="10058400" cy="4175535"/>
          </a:xfrm>
          <a:prstGeom prst="rect">
            <a:avLst/>
          </a:prstGeom>
        </p:spPr>
      </p:pic>
    </p:spTree>
    <p:extLst>
      <p:ext uri="{BB962C8B-B14F-4D97-AF65-F5344CB8AC3E}">
        <p14:creationId xmlns:p14="http://schemas.microsoft.com/office/powerpoint/2010/main" val="2730606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Attention Models in Images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1555" y="1825625"/>
            <a:ext cx="10508890" cy="4351338"/>
          </a:xfrm>
        </p:spPr>
      </p:pic>
    </p:spTree>
    <p:extLst>
      <p:ext uri="{BB962C8B-B14F-4D97-AF65-F5344CB8AC3E}">
        <p14:creationId xmlns:p14="http://schemas.microsoft.com/office/powerpoint/2010/main" val="1372389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Attention Models in Images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8572" y="1825625"/>
            <a:ext cx="10254856" cy="4351338"/>
          </a:xfrm>
        </p:spPr>
      </p:pic>
    </p:spTree>
    <p:extLst>
      <p:ext uri="{BB962C8B-B14F-4D97-AF65-F5344CB8AC3E}">
        <p14:creationId xmlns:p14="http://schemas.microsoft.com/office/powerpoint/2010/main" val="182664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What is data science?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r>
              <a:rPr lang="en-US" dirty="0"/>
              <a:t>Data science is the field of study that combines: </a:t>
            </a:r>
          </a:p>
          <a:p>
            <a:pPr lvl="1"/>
            <a:r>
              <a:rPr lang="en-US" dirty="0"/>
              <a:t>domain expertise</a:t>
            </a:r>
          </a:p>
          <a:p>
            <a:pPr lvl="1"/>
            <a:r>
              <a:rPr lang="en-US" dirty="0"/>
              <a:t>programming skills</a:t>
            </a:r>
          </a:p>
          <a:p>
            <a:pPr lvl="1"/>
            <a:r>
              <a:rPr lang="en-US" dirty="0"/>
              <a:t>knowledge of mathematics and statistics </a:t>
            </a:r>
          </a:p>
          <a:p>
            <a:pPr marL="0" indent="0">
              <a:buNone/>
            </a:pP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a:t>
            </a:fld>
            <a:endParaRPr lang="he-IL" dirty="0"/>
          </a:p>
        </p:txBody>
      </p:sp>
      <p:pic>
        <p:nvPicPr>
          <p:cNvPr id="4" name="Picture 3">
            <a:extLst>
              <a:ext uri="{FF2B5EF4-FFF2-40B4-BE49-F238E27FC236}">
                <a16:creationId xmlns:a16="http://schemas.microsoft.com/office/drawing/2014/main" id="{54A667DA-6D24-4C1D-89E9-D53B6F5FF59B}"/>
              </a:ext>
            </a:extLst>
          </p:cNvPr>
          <p:cNvPicPr>
            <a:picLocks noChangeAspect="1"/>
          </p:cNvPicPr>
          <p:nvPr/>
        </p:nvPicPr>
        <p:blipFill>
          <a:blip r:embed="rId3"/>
          <a:stretch>
            <a:fillRect/>
          </a:stretch>
        </p:blipFill>
        <p:spPr>
          <a:xfrm>
            <a:off x="8727621" y="705644"/>
            <a:ext cx="3162300" cy="3295650"/>
          </a:xfrm>
          <a:prstGeom prst="rect">
            <a:avLst/>
          </a:prstGeom>
        </p:spPr>
      </p:pic>
      <p:pic>
        <p:nvPicPr>
          <p:cNvPr id="5122" name="Picture 2" descr="7 New programming languages for developers to learn in 2020 | TechGig">
            <a:extLst>
              <a:ext uri="{FF2B5EF4-FFF2-40B4-BE49-F238E27FC236}">
                <a16:creationId xmlns:a16="http://schemas.microsoft.com/office/drawing/2014/main" id="{09666B17-4882-465D-A1E0-DEB61BD34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079" y="4086808"/>
            <a:ext cx="3420757" cy="19092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th C.A.M.P. - Department of Mathematics and Statistics - Sam Houston  State University">
            <a:extLst>
              <a:ext uri="{FF2B5EF4-FFF2-40B4-BE49-F238E27FC236}">
                <a16:creationId xmlns:a16="http://schemas.microsoft.com/office/drawing/2014/main" id="{BD6F48BD-B817-4649-91B3-D88A195078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5692" y="3722914"/>
            <a:ext cx="4964078" cy="190926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1qa on Twitter: &amp;quot;Turn to QA team with domain expertise your business  belongs to and save time for specialists onboarding.  https://t.co/dhd8OlMOfz #QA… https://t.co/MVLwuC93r4&amp;quot;">
            <a:extLst>
              <a:ext uri="{FF2B5EF4-FFF2-40B4-BE49-F238E27FC236}">
                <a16:creationId xmlns:a16="http://schemas.microsoft.com/office/drawing/2014/main" id="{49FCFD2E-6902-45CE-B7D8-A7AD30E6D5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7423" y="4427141"/>
            <a:ext cx="2424030" cy="1749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843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Visual Relationship Detection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i="1" dirty="0"/>
              <a:t>Visual Relationship Detection </a:t>
            </a:r>
            <a:r>
              <a:rPr lang="en-US" dirty="0"/>
              <a:t>is the ability to decipher what relationship does the two objects share. </a:t>
            </a:r>
          </a:p>
          <a:p>
            <a:r>
              <a:rPr lang="en-US" dirty="0"/>
              <a:t>For example, the relationship is “plays”, the subject is “man” and object is “guitar”.</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20</a:t>
            </a:fld>
            <a:endParaRPr lang="he-IL" dirty="0"/>
          </a:p>
        </p:txBody>
      </p:sp>
      <p:pic>
        <p:nvPicPr>
          <p:cNvPr id="10242" name="Picture 2" descr="https://miro.medium.com/max/700/1*QZBoC7P22PyUZZvalmu7ow.png">
            <a:extLst>
              <a:ext uri="{FF2B5EF4-FFF2-40B4-BE49-F238E27FC236}">
                <a16:creationId xmlns:a16="http://schemas.microsoft.com/office/drawing/2014/main" id="{21658C63-F9DF-4D05-96D1-77B77F7B6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067" y="3173833"/>
            <a:ext cx="3760236" cy="361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33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Visual Relationship Detection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In Computer Vision, usually a relationship is defined in the form of a triplet &lt;Subject, Predicate, Object&gt; . </a:t>
            </a:r>
          </a:p>
          <a:p>
            <a:r>
              <a:rPr lang="en-US" dirty="0"/>
              <a:t>So the picture below would be described as </a:t>
            </a:r>
          </a:p>
          <a:p>
            <a:pPr marL="0" indent="0">
              <a:buNone/>
            </a:pPr>
            <a:r>
              <a:rPr lang="en-US" dirty="0"/>
              <a:t>&lt;“man”, “plays”, “guitar”&gt;.</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21</a:t>
            </a:fld>
            <a:endParaRPr lang="he-IL" dirty="0"/>
          </a:p>
        </p:txBody>
      </p:sp>
      <p:pic>
        <p:nvPicPr>
          <p:cNvPr id="10242" name="Picture 2" descr="https://miro.medium.com/max/700/1*QZBoC7P22PyUZZvalmu7ow.png">
            <a:extLst>
              <a:ext uri="{FF2B5EF4-FFF2-40B4-BE49-F238E27FC236}">
                <a16:creationId xmlns:a16="http://schemas.microsoft.com/office/drawing/2014/main" id="{21658C63-F9DF-4D05-96D1-77B77F7B6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424" y="2411130"/>
            <a:ext cx="3916915" cy="3765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59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Image Captioning</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i="1" dirty="0"/>
              <a:t>Image Captioning</a:t>
            </a:r>
            <a:r>
              <a:rPr lang="en-US" dirty="0"/>
              <a:t> is looking at an image and describing what is happening in the image. </a:t>
            </a:r>
          </a:p>
          <a:p>
            <a:r>
              <a:rPr lang="en-US" dirty="0"/>
              <a:t>The image given below contains annotations or labels which describe what is happening in the Image which should give you a good idea about what Image Captioning does.</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22</a:t>
            </a:fld>
            <a:endParaRPr lang="he-IL" dirty="0"/>
          </a:p>
        </p:txBody>
      </p:sp>
      <p:pic>
        <p:nvPicPr>
          <p:cNvPr id="11266" name="Picture 2" descr="https://miro.medium.com/max/700/1*L23MWigQNu2bVA_YLN4i-A.png">
            <a:extLst>
              <a:ext uri="{FF2B5EF4-FFF2-40B4-BE49-F238E27FC236}">
                <a16:creationId xmlns:a16="http://schemas.microsoft.com/office/drawing/2014/main" id="{523C1284-B5F3-4DE0-89D3-1E171F41C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470" y="4001294"/>
            <a:ext cx="7351817" cy="2856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12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Image Reconstruction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i="1" dirty="0"/>
              <a:t>Image Reconstruction</a:t>
            </a:r>
            <a:r>
              <a:rPr lang="en-US" dirty="0"/>
              <a:t> or </a:t>
            </a:r>
            <a:r>
              <a:rPr lang="en-US" b="1" i="1" dirty="0"/>
              <a:t>Image Inpainting </a:t>
            </a:r>
            <a:r>
              <a:rPr lang="en-US" dirty="0"/>
              <a:t>is the ability to identify what is missing in an image in order to reconstruct it. </a:t>
            </a:r>
          </a:p>
          <a:p>
            <a:r>
              <a:rPr lang="en-US" dirty="0"/>
              <a:t>The image given below shows examples where parts of an image has been damaged for some reason and the task is to recreate and fill the image to reconstruct the original image.</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23</a:t>
            </a:fld>
            <a:endParaRPr lang="he-IL" dirty="0"/>
          </a:p>
        </p:txBody>
      </p:sp>
      <p:pic>
        <p:nvPicPr>
          <p:cNvPr id="5" name="Picture 4">
            <a:extLst>
              <a:ext uri="{FF2B5EF4-FFF2-40B4-BE49-F238E27FC236}">
                <a16:creationId xmlns:a16="http://schemas.microsoft.com/office/drawing/2014/main" id="{46734C53-6890-4FBD-B925-89779957D004}"/>
              </a:ext>
            </a:extLst>
          </p:cNvPr>
          <p:cNvPicPr>
            <a:picLocks noChangeAspect="1"/>
          </p:cNvPicPr>
          <p:nvPr/>
        </p:nvPicPr>
        <p:blipFill>
          <a:blip r:embed="rId3"/>
          <a:stretch>
            <a:fillRect/>
          </a:stretch>
        </p:blipFill>
        <p:spPr>
          <a:xfrm>
            <a:off x="5595646" y="4001294"/>
            <a:ext cx="2103810" cy="2805080"/>
          </a:xfrm>
          <a:prstGeom prst="rect">
            <a:avLst/>
          </a:prstGeom>
        </p:spPr>
      </p:pic>
      <p:pic>
        <p:nvPicPr>
          <p:cNvPr id="13314" name="Picture 2" descr="https://miro.medium.com/max/6048/1*a2oHZUOZL_Sdn34avRjF-w.jpeg">
            <a:extLst>
              <a:ext uri="{FF2B5EF4-FFF2-40B4-BE49-F238E27FC236}">
                <a16:creationId xmlns:a16="http://schemas.microsoft.com/office/drawing/2014/main" id="{393E171E-219A-4560-81CD-740AE3AC3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047" y="4001294"/>
            <a:ext cx="2103810" cy="280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344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Face Recognition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i="1" dirty="0"/>
              <a:t>Face Recognition </a:t>
            </a:r>
            <a:r>
              <a:rPr lang="en-US" i="1" dirty="0"/>
              <a:t>is the capability to identify a person based on an </a:t>
            </a:r>
            <a:r>
              <a:rPr lang="en-US" dirty="0"/>
              <a:t>image, video or live meet.  </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24</a:t>
            </a:fld>
            <a:endParaRPr lang="he-IL" dirty="0"/>
          </a:p>
        </p:txBody>
      </p:sp>
      <p:pic>
        <p:nvPicPr>
          <p:cNvPr id="14338" name="Picture 2" descr="https://pyimagesearch.com/wp-content/uploads/2018/06/face_recognition_opencv_example_01.jpg">
            <a:extLst>
              <a:ext uri="{FF2B5EF4-FFF2-40B4-BE49-F238E27FC236}">
                <a16:creationId xmlns:a16="http://schemas.microsoft.com/office/drawing/2014/main" id="{A408456A-5AC8-4ADE-ADDC-98D6CFDCF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670" y="2634667"/>
            <a:ext cx="4962244" cy="37216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591D2D7-BCCA-4059-860E-40B77DD2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4935" y="3258878"/>
            <a:ext cx="3048000" cy="1676400"/>
          </a:xfrm>
          <a:prstGeom prst="rect">
            <a:avLst/>
          </a:prstGeom>
        </p:spPr>
      </p:pic>
    </p:spTree>
    <p:extLst>
      <p:ext uri="{BB962C8B-B14F-4D97-AF65-F5344CB8AC3E}">
        <p14:creationId xmlns:p14="http://schemas.microsoft.com/office/powerpoint/2010/main" val="82349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Instance Segmentation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dirty="0"/>
              <a:t>Instance Segmentation</a:t>
            </a:r>
            <a:r>
              <a:rPr lang="en-US" dirty="0"/>
              <a:t> basically identify different instances given in the image with their boundaries intact. </a:t>
            </a:r>
          </a:p>
          <a:p>
            <a:r>
              <a:rPr lang="en-US" dirty="0"/>
              <a:t>The trained model tries to identify each object instance in the image and recognized their boundary at the deep pixel level.</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25</a:t>
            </a:fld>
            <a:endParaRPr lang="he-IL" dirty="0"/>
          </a:p>
        </p:txBody>
      </p:sp>
    </p:spTree>
    <p:extLst>
      <p:ext uri="{BB962C8B-B14F-4D97-AF65-F5344CB8AC3E}">
        <p14:creationId xmlns:p14="http://schemas.microsoft.com/office/powerpoint/2010/main" val="1887994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Instance Segmentation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What is the difference between object detection and  </a:t>
            </a:r>
            <a:r>
              <a:rPr lang="en-US" i="1" dirty="0"/>
              <a:t>instance segmentation?</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26</a:t>
            </a:fld>
            <a:endParaRPr lang="he-IL" dirty="0"/>
          </a:p>
        </p:txBody>
      </p:sp>
      <p:pic>
        <p:nvPicPr>
          <p:cNvPr id="15362" name="Picture 2" descr="https://miro.medium.com/max/600/1*TsZ_gq-phMdM3O1igLkD6w.jpeg">
            <a:extLst>
              <a:ext uri="{FF2B5EF4-FFF2-40B4-BE49-F238E27FC236}">
                <a16:creationId xmlns:a16="http://schemas.microsoft.com/office/drawing/2014/main" id="{89E34EE5-0EEE-4637-8B72-EF657E8AE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970" y="2818607"/>
            <a:ext cx="57150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899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Semantic Segmentation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i="1" dirty="0"/>
              <a:t>Semantic Segmentation </a:t>
            </a:r>
            <a:r>
              <a:rPr lang="en-US" dirty="0"/>
              <a:t>basically tries to identify similar objects in the object which belong to the same class at the pixel level. </a:t>
            </a:r>
          </a:p>
          <a:p>
            <a:r>
              <a:rPr lang="en-US" dirty="0"/>
              <a:t>The model has tried to identify similar objects like trees, tires in the bicycle, grass, buildings, etc. and color coded them in same color to symbolize them belonging to same class.</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27</a:t>
            </a:fld>
            <a:endParaRPr lang="he-IL" dirty="0"/>
          </a:p>
        </p:txBody>
      </p:sp>
      <p:pic>
        <p:nvPicPr>
          <p:cNvPr id="17410" name="Picture 2" descr="https://miro.medium.com/max/700/1*cwGAWPkOiZdir_xIX5WOgw.png">
            <a:extLst>
              <a:ext uri="{FF2B5EF4-FFF2-40B4-BE49-F238E27FC236}">
                <a16:creationId xmlns:a16="http://schemas.microsoft.com/office/drawing/2014/main" id="{B15158BA-62EF-47C9-B575-CACDAE93D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902" y="3486019"/>
            <a:ext cx="4338735" cy="323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55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Confusion between different tasks</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Many times we get confused between the concepts of Image Classification, Object Detection, Instance Segmentation and Semantic Segmentation. </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28</a:t>
            </a:fld>
            <a:endParaRPr lang="he-IL" dirty="0"/>
          </a:p>
        </p:txBody>
      </p:sp>
      <p:pic>
        <p:nvPicPr>
          <p:cNvPr id="18434" name="Picture 2" descr="https://miro.medium.com/max/700/1*Ri3dfxm6NQ_zi7LJW8inyw.png">
            <a:extLst>
              <a:ext uri="{FF2B5EF4-FFF2-40B4-BE49-F238E27FC236}">
                <a16:creationId xmlns:a16="http://schemas.microsoft.com/office/drawing/2014/main" id="{F6F910FC-5D92-44A0-8732-551B2EE9E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037" y="2620962"/>
            <a:ext cx="5467350" cy="410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04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AI imitates human capabilities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29</a:t>
            </a:fld>
            <a:endParaRPr lang="he-IL"/>
          </a:p>
        </p:txBody>
      </p:sp>
      <p:sp>
        <p:nvSpPr>
          <p:cNvPr id="7" name="TextBox 6">
            <a:extLst>
              <a:ext uri="{FF2B5EF4-FFF2-40B4-BE49-F238E27FC236}">
                <a16:creationId xmlns:a16="http://schemas.microsoft.com/office/drawing/2014/main" id="{F8DD09C5-B7E0-44EC-A8E2-2538E9B24721}"/>
              </a:ext>
            </a:extLst>
          </p:cNvPr>
          <p:cNvSpPr txBox="1"/>
          <p:nvPr/>
        </p:nvSpPr>
        <p:spPr>
          <a:xfrm>
            <a:off x="1078857" y="4188612"/>
            <a:ext cx="1397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00"/>
                </a:highlight>
                <a:uLnTx/>
                <a:uFillTx/>
                <a:latin typeface="Calibri"/>
                <a:ea typeface="+mn-ea"/>
                <a:cs typeface="+mn-cs"/>
              </a:rPr>
              <a:t>Speech recognition</a:t>
            </a:r>
            <a:endParaRPr kumimoji="0" lang="en-US" sz="18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p:txBody>
      </p:sp>
      <p:pic>
        <p:nvPicPr>
          <p:cNvPr id="9" name="Picture 2" descr="Robotics">
            <a:extLst>
              <a:ext uri="{FF2B5EF4-FFF2-40B4-BE49-F238E27FC236}">
                <a16:creationId xmlns:a16="http://schemas.microsoft.com/office/drawing/2014/main" id="{B4B14930-15CD-49EE-AFFB-2AA4469608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308" y="3694919"/>
            <a:ext cx="2071246" cy="14011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7FD3D8-742B-4F2D-9DE9-F9A6D9127415}"/>
              </a:ext>
            </a:extLst>
          </p:cNvPr>
          <p:cNvSpPr txBox="1"/>
          <p:nvPr/>
        </p:nvSpPr>
        <p:spPr>
          <a:xfrm>
            <a:off x="10595201" y="3319306"/>
            <a:ext cx="1004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Robotics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6460AD1-5D0F-4FD8-8549-F6BE50DE61DF}"/>
              </a:ext>
            </a:extLst>
          </p:cNvPr>
          <p:cNvSpPr txBox="1"/>
          <p:nvPr/>
        </p:nvSpPr>
        <p:spPr>
          <a:xfrm>
            <a:off x="7021627" y="2034953"/>
            <a:ext cx="18744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Natural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processing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6" descr="Image result for autonomous">
            <a:extLst>
              <a:ext uri="{FF2B5EF4-FFF2-40B4-BE49-F238E27FC236}">
                <a16:creationId xmlns:a16="http://schemas.microsoft.com/office/drawing/2014/main" id="{87317F36-404A-4C79-81CB-6C2FFEAFD6A3}"/>
              </a:ext>
            </a:extLst>
          </p:cNvPr>
          <p:cNvPicPr>
            <a:picLocks noChangeAspect="1" noChangeArrowheads="1"/>
          </p:cNvPicPr>
          <p:nvPr/>
        </p:nvPicPr>
        <p:blipFill>
          <a:blip r:embed="rId3" cstate="print"/>
          <a:srcRect/>
          <a:stretch>
            <a:fillRect/>
          </a:stretch>
        </p:blipFill>
        <p:spPr bwMode="auto">
          <a:xfrm>
            <a:off x="7021627" y="5317766"/>
            <a:ext cx="2893773" cy="1540234"/>
          </a:xfrm>
          <a:prstGeom prst="rect">
            <a:avLst/>
          </a:prstGeom>
          <a:noFill/>
        </p:spPr>
      </p:pic>
      <p:sp>
        <p:nvSpPr>
          <p:cNvPr id="14" name="Rectangle 13">
            <a:extLst>
              <a:ext uri="{FF2B5EF4-FFF2-40B4-BE49-F238E27FC236}">
                <a16:creationId xmlns:a16="http://schemas.microsoft.com/office/drawing/2014/main" id="{DDFBD0CB-DFB9-4BDF-8B85-5F4EC65702AC}"/>
              </a:ext>
            </a:extLst>
          </p:cNvPr>
          <p:cNvSpPr/>
          <p:nvPr/>
        </p:nvSpPr>
        <p:spPr>
          <a:xfrm>
            <a:off x="7401212" y="4857473"/>
            <a:ext cx="22481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Autonomous Systems</a:t>
            </a:r>
          </a:p>
        </p:txBody>
      </p:sp>
      <p:pic>
        <p:nvPicPr>
          <p:cNvPr id="15" name="Picture 17" descr="Architect rolls and architectural plan,technical project drawing">
            <a:extLst>
              <a:ext uri="{FF2B5EF4-FFF2-40B4-BE49-F238E27FC236}">
                <a16:creationId xmlns:a16="http://schemas.microsoft.com/office/drawing/2014/main" id="{40C824F6-DAEE-4676-8C08-F4F332028128}"/>
              </a:ext>
            </a:extLst>
          </p:cNvPr>
          <p:cNvPicPr>
            <a:picLocks noChangeAspect="1" noChangeArrowheads="1"/>
          </p:cNvPicPr>
          <p:nvPr/>
        </p:nvPicPr>
        <p:blipFill>
          <a:blip r:embed="rId4" cstate="print"/>
          <a:srcRect/>
          <a:stretch>
            <a:fillRect/>
          </a:stretch>
        </p:blipFill>
        <p:spPr bwMode="auto">
          <a:xfrm>
            <a:off x="3626696" y="4714093"/>
            <a:ext cx="3087355" cy="1438768"/>
          </a:xfrm>
          <a:prstGeom prst="rect">
            <a:avLst/>
          </a:prstGeom>
          <a:noFill/>
        </p:spPr>
      </p:pic>
      <p:sp>
        <p:nvSpPr>
          <p:cNvPr id="16" name="TextBox 15">
            <a:extLst>
              <a:ext uri="{FF2B5EF4-FFF2-40B4-BE49-F238E27FC236}">
                <a16:creationId xmlns:a16="http://schemas.microsoft.com/office/drawing/2014/main" id="{1116B44D-95DD-4444-AF80-E9AB00614638}"/>
              </a:ext>
            </a:extLst>
          </p:cNvPr>
          <p:cNvSpPr txBox="1"/>
          <p:nvPr/>
        </p:nvSpPr>
        <p:spPr>
          <a:xfrm>
            <a:off x="4512751" y="4283207"/>
            <a:ext cx="2456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Planning</a:t>
            </a:r>
          </a:p>
        </p:txBody>
      </p:sp>
      <p:sp>
        <p:nvSpPr>
          <p:cNvPr id="17" name="TextBox 16">
            <a:extLst>
              <a:ext uri="{FF2B5EF4-FFF2-40B4-BE49-F238E27FC236}">
                <a16:creationId xmlns:a16="http://schemas.microsoft.com/office/drawing/2014/main" id="{39550D09-C0D4-411E-A284-036757EC9FEB}"/>
              </a:ext>
            </a:extLst>
          </p:cNvPr>
          <p:cNvSpPr txBox="1"/>
          <p:nvPr/>
        </p:nvSpPr>
        <p:spPr>
          <a:xfrm>
            <a:off x="3377311" y="1488993"/>
            <a:ext cx="34850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Reasoning Under Uncertainty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8" descr="Image result for search artificial intelligence maze">
            <a:extLst>
              <a:ext uri="{FF2B5EF4-FFF2-40B4-BE49-F238E27FC236}">
                <a16:creationId xmlns:a16="http://schemas.microsoft.com/office/drawing/2014/main" id="{963A7EFF-D14B-461E-94F1-20344914A555}"/>
              </a:ext>
            </a:extLst>
          </p:cNvPr>
          <p:cNvPicPr>
            <a:picLocks noChangeAspect="1" noChangeArrowheads="1"/>
          </p:cNvPicPr>
          <p:nvPr/>
        </p:nvPicPr>
        <p:blipFill>
          <a:blip r:embed="rId5" cstate="print"/>
          <a:srcRect/>
          <a:stretch>
            <a:fillRect/>
          </a:stretch>
        </p:blipFill>
        <p:spPr bwMode="auto">
          <a:xfrm>
            <a:off x="9419994" y="1513952"/>
            <a:ext cx="1175207" cy="1175208"/>
          </a:xfrm>
          <a:prstGeom prst="rect">
            <a:avLst/>
          </a:prstGeom>
          <a:noFill/>
        </p:spPr>
      </p:pic>
      <p:sp>
        <p:nvSpPr>
          <p:cNvPr id="20" name="TextBox 19">
            <a:extLst>
              <a:ext uri="{FF2B5EF4-FFF2-40B4-BE49-F238E27FC236}">
                <a16:creationId xmlns:a16="http://schemas.microsoft.com/office/drawing/2014/main" id="{BD4EC2C5-E3EB-4B0B-B51F-3418BEAA544F}"/>
              </a:ext>
            </a:extLst>
          </p:cNvPr>
          <p:cNvSpPr txBox="1"/>
          <p:nvPr/>
        </p:nvSpPr>
        <p:spPr>
          <a:xfrm>
            <a:off x="8901816" y="1094570"/>
            <a:ext cx="232987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Search &amp; Optimization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2F69D724-0A04-4BB4-938E-E647BCD1A4DD}"/>
              </a:ext>
            </a:extLst>
          </p:cNvPr>
          <p:cNvGrpSpPr/>
          <p:nvPr/>
        </p:nvGrpSpPr>
        <p:grpSpPr>
          <a:xfrm>
            <a:off x="4375894" y="1884698"/>
            <a:ext cx="1461007" cy="1636155"/>
            <a:chOff x="2380583" y="1554334"/>
            <a:chExt cx="2630329" cy="2889078"/>
          </a:xfrm>
        </p:grpSpPr>
        <p:pic>
          <p:nvPicPr>
            <p:cNvPr id="22" name="Picture 21">
              <a:extLst>
                <a:ext uri="{FF2B5EF4-FFF2-40B4-BE49-F238E27FC236}">
                  <a16:creationId xmlns:a16="http://schemas.microsoft.com/office/drawing/2014/main" id="{BC5DF290-38ED-4BBF-B0A9-F63ADFAAA7E5}"/>
                </a:ext>
              </a:extLst>
            </p:cNvPr>
            <p:cNvPicPr>
              <a:picLocks noChangeAspect="1"/>
            </p:cNvPicPr>
            <p:nvPr/>
          </p:nvPicPr>
          <p:blipFill>
            <a:blip r:embed="rId6"/>
            <a:stretch>
              <a:fillRect/>
            </a:stretch>
          </p:blipFill>
          <p:spPr>
            <a:xfrm>
              <a:off x="2834068" y="2414587"/>
              <a:ext cx="1476375" cy="2028825"/>
            </a:xfrm>
            <a:prstGeom prst="rect">
              <a:avLst/>
            </a:prstGeom>
          </p:spPr>
        </p:pic>
        <p:pic>
          <p:nvPicPr>
            <p:cNvPr id="23" name="Picture 22">
              <a:extLst>
                <a:ext uri="{FF2B5EF4-FFF2-40B4-BE49-F238E27FC236}">
                  <a16:creationId xmlns:a16="http://schemas.microsoft.com/office/drawing/2014/main" id="{BF9540D8-28C8-4B79-9210-B04319FA8CC9}"/>
                </a:ext>
              </a:extLst>
            </p:cNvPr>
            <p:cNvPicPr>
              <a:picLocks noChangeAspect="1"/>
            </p:cNvPicPr>
            <p:nvPr/>
          </p:nvPicPr>
          <p:blipFill>
            <a:blip r:embed="rId7"/>
            <a:stretch>
              <a:fillRect/>
            </a:stretch>
          </p:blipFill>
          <p:spPr>
            <a:xfrm rot="922798">
              <a:off x="4240530" y="1844851"/>
              <a:ext cx="770382" cy="1057226"/>
            </a:xfrm>
            <a:prstGeom prst="rect">
              <a:avLst/>
            </a:prstGeom>
          </p:spPr>
        </p:pic>
        <p:pic>
          <p:nvPicPr>
            <p:cNvPr id="24" name="Picture 23">
              <a:extLst>
                <a:ext uri="{FF2B5EF4-FFF2-40B4-BE49-F238E27FC236}">
                  <a16:creationId xmlns:a16="http://schemas.microsoft.com/office/drawing/2014/main" id="{7053C27A-C027-4782-8C7D-F6C245D8CB41}"/>
                </a:ext>
              </a:extLst>
            </p:cNvPr>
            <p:cNvPicPr>
              <a:picLocks noChangeAspect="1"/>
            </p:cNvPicPr>
            <p:nvPr/>
          </p:nvPicPr>
          <p:blipFill>
            <a:blip r:embed="rId7"/>
            <a:stretch>
              <a:fillRect/>
            </a:stretch>
          </p:blipFill>
          <p:spPr>
            <a:xfrm rot="19368311">
              <a:off x="2380583" y="2071572"/>
              <a:ext cx="464488" cy="637436"/>
            </a:xfrm>
            <a:prstGeom prst="rect">
              <a:avLst/>
            </a:prstGeom>
          </p:spPr>
        </p:pic>
        <p:pic>
          <p:nvPicPr>
            <p:cNvPr id="25" name="Picture 24">
              <a:extLst>
                <a:ext uri="{FF2B5EF4-FFF2-40B4-BE49-F238E27FC236}">
                  <a16:creationId xmlns:a16="http://schemas.microsoft.com/office/drawing/2014/main" id="{6E0BA7C6-45AA-42BB-B717-C8B5A3EA1738}"/>
                </a:ext>
              </a:extLst>
            </p:cNvPr>
            <p:cNvPicPr>
              <a:picLocks noChangeAspect="1"/>
            </p:cNvPicPr>
            <p:nvPr/>
          </p:nvPicPr>
          <p:blipFill>
            <a:blip r:embed="rId7"/>
            <a:stretch>
              <a:fillRect/>
            </a:stretch>
          </p:blipFill>
          <p:spPr>
            <a:xfrm>
              <a:off x="3281421" y="1554334"/>
              <a:ext cx="592856" cy="813600"/>
            </a:xfrm>
            <a:prstGeom prst="rect">
              <a:avLst/>
            </a:prstGeom>
          </p:spPr>
        </p:pic>
      </p:grpSp>
      <p:pic>
        <p:nvPicPr>
          <p:cNvPr id="6148" name="Picture 4" descr="Fastai | End-to-End Computer Vision application with Fastai">
            <a:extLst>
              <a:ext uri="{FF2B5EF4-FFF2-40B4-BE49-F238E27FC236}">
                <a16:creationId xmlns:a16="http://schemas.microsoft.com/office/drawing/2014/main" id="{01B80BB2-743F-4E15-B7A3-9C60CD8FD8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243" y="1900867"/>
            <a:ext cx="2966708" cy="1976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1BA0EEA-7230-4ED7-88EF-52E33E78ED8B}"/>
              </a:ext>
            </a:extLst>
          </p:cNvPr>
          <p:cNvSpPr txBox="1"/>
          <p:nvPr/>
        </p:nvSpPr>
        <p:spPr>
          <a:xfrm>
            <a:off x="603509" y="1475086"/>
            <a:ext cx="1751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Computer vision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150" name="Picture 6" descr="Speech Recognition Algorithm - Brought to you by ITChronicles">
            <a:extLst>
              <a:ext uri="{FF2B5EF4-FFF2-40B4-BE49-F238E27FC236}">
                <a16:creationId xmlns:a16="http://schemas.microsoft.com/office/drawing/2014/main" id="{C49F22B3-5EDF-4133-85B1-665F49DA4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479" y="4957548"/>
            <a:ext cx="2994467" cy="16843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aybe robots won&amp;#39;t kill us if they read &amp;#39;good&amp;#39; books - Futurity">
            <a:extLst>
              <a:ext uri="{FF2B5EF4-FFF2-40B4-BE49-F238E27FC236}">
                <a16:creationId xmlns:a16="http://schemas.microsoft.com/office/drawing/2014/main" id="{49CA52BE-0488-46BD-9597-F49AA622A8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093" y="2689160"/>
            <a:ext cx="1830992" cy="16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620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What is the goal of data science?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r>
              <a:rPr lang="en-US" dirty="0"/>
              <a:t>Goal: extracting meaningful insights from data. </a:t>
            </a:r>
          </a:p>
          <a:p>
            <a:r>
              <a:rPr lang="en-US" dirty="0"/>
              <a:t>Data science practitioners apply machine learning algorithms to:</a:t>
            </a:r>
          </a:p>
          <a:p>
            <a:pPr lvl="1"/>
            <a:r>
              <a:rPr lang="en-US" dirty="0"/>
              <a:t>numbers, </a:t>
            </a:r>
          </a:p>
          <a:p>
            <a:pPr lvl="1"/>
            <a:r>
              <a:rPr lang="en-US" dirty="0"/>
              <a:t>text, </a:t>
            </a:r>
          </a:p>
          <a:p>
            <a:pPr lvl="1"/>
            <a:r>
              <a:rPr lang="en-US" dirty="0"/>
              <a:t>images, </a:t>
            </a:r>
          </a:p>
          <a:p>
            <a:pPr lvl="1"/>
            <a:r>
              <a:rPr lang="en-US" dirty="0"/>
              <a:t>video, </a:t>
            </a:r>
          </a:p>
          <a:p>
            <a:pPr lvl="1"/>
            <a:r>
              <a:rPr lang="en-US" dirty="0"/>
              <a:t>audio, and more </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a:t>
            </a:fld>
            <a:endParaRPr lang="he-IL"/>
          </a:p>
        </p:txBody>
      </p:sp>
      <p:pic>
        <p:nvPicPr>
          <p:cNvPr id="1026" name="Picture 2" descr="Insights vs. Observations | Qlik Blog">
            <a:extLst>
              <a:ext uri="{FF2B5EF4-FFF2-40B4-BE49-F238E27FC236}">
                <a16:creationId xmlns:a16="http://schemas.microsoft.com/office/drawing/2014/main" id="{F84E5C7A-8C40-4AA3-8090-084A9D109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3373" y="575107"/>
            <a:ext cx="2290371" cy="15241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xt analysis | QuestionPro">
            <a:extLst>
              <a:ext uri="{FF2B5EF4-FFF2-40B4-BE49-F238E27FC236}">
                <a16:creationId xmlns:a16="http://schemas.microsoft.com/office/drawing/2014/main" id="{6B4BF8E4-E6B8-4538-8EE2-B057F3178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509" y="3025199"/>
            <a:ext cx="1807288" cy="15590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rganizational Analysis">
            <a:extLst>
              <a:ext uri="{FF2B5EF4-FFF2-40B4-BE49-F238E27FC236}">
                <a16:creationId xmlns:a16="http://schemas.microsoft.com/office/drawing/2014/main" id="{3E98AC4C-C4C4-48B9-AA74-851A1FC6F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826" y="3492031"/>
            <a:ext cx="3078933" cy="14973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uter Vision and Deep Learning: From Image to Video Analysis | by Jeremy  Cohen | Heartbeat">
            <a:extLst>
              <a:ext uri="{FF2B5EF4-FFF2-40B4-BE49-F238E27FC236}">
                <a16:creationId xmlns:a16="http://schemas.microsoft.com/office/drawing/2014/main" id="{D75A44D3-CE1C-4C4B-B75F-037E9143B8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9816" y="4240717"/>
            <a:ext cx="2078672" cy="15590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w to apply machine learning and deep learning methods to audio analysis |  by Gideon Mendels | Comet.ml | Medium">
            <a:extLst>
              <a:ext uri="{FF2B5EF4-FFF2-40B4-BE49-F238E27FC236}">
                <a16:creationId xmlns:a16="http://schemas.microsoft.com/office/drawing/2014/main" id="{BA5435CC-E29A-4EF3-AC14-B07CBF6BB1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2720" y="4869804"/>
            <a:ext cx="4178366" cy="176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631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Speech Recognition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dirty="0"/>
              <a:t>Speech recognition</a:t>
            </a:r>
            <a:r>
              <a:rPr lang="en-US" dirty="0"/>
              <a:t>, also known as </a:t>
            </a:r>
          </a:p>
          <a:p>
            <a:pPr lvl="1"/>
            <a:r>
              <a:rPr lang="en-US" dirty="0"/>
              <a:t>automatic speech recognition (ASR), </a:t>
            </a:r>
          </a:p>
          <a:p>
            <a:pPr lvl="1"/>
            <a:r>
              <a:rPr lang="en-US" dirty="0"/>
              <a:t>computer speech recognition, or </a:t>
            </a:r>
          </a:p>
          <a:p>
            <a:pPr lvl="1"/>
            <a:r>
              <a:rPr lang="en-US" dirty="0"/>
              <a:t>speech-to-text, </a:t>
            </a:r>
          </a:p>
          <a:p>
            <a:r>
              <a:rPr lang="en-US" dirty="0"/>
              <a:t>It is a capability which enables a program to process human speech into a written format. </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30</a:t>
            </a:fld>
            <a:endParaRPr lang="he-IL" dirty="0"/>
          </a:p>
        </p:txBody>
      </p:sp>
    </p:spTree>
    <p:extLst>
      <p:ext uri="{BB962C8B-B14F-4D97-AF65-F5344CB8AC3E}">
        <p14:creationId xmlns:p14="http://schemas.microsoft.com/office/powerpoint/2010/main" val="2251811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i="1" dirty="0"/>
              <a:t>What is the difference between speech and voice recognition?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Speech recognition focuses on the translation of speech from a verbal format to a text one, whereas voice recognition just seeks to identify an individual user’s voice.</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31</a:t>
            </a:fld>
            <a:endParaRPr lang="he-IL" dirty="0"/>
          </a:p>
        </p:txBody>
      </p:sp>
      <p:pic>
        <p:nvPicPr>
          <p:cNvPr id="19458" name="Picture 2" descr="CIOs, listen up: voice recognition meets the printer! | CIO">
            <a:extLst>
              <a:ext uri="{FF2B5EF4-FFF2-40B4-BE49-F238E27FC236}">
                <a16:creationId xmlns:a16="http://schemas.microsoft.com/office/drawing/2014/main" id="{AEFC968B-5028-496F-8803-B5857B6AA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596" y="3060441"/>
            <a:ext cx="4795937" cy="3197292"/>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ighly Effective Methods That Innovative Companies Use Speech to Text  Software">
            <a:extLst>
              <a:ext uri="{FF2B5EF4-FFF2-40B4-BE49-F238E27FC236}">
                <a16:creationId xmlns:a16="http://schemas.microsoft.com/office/drawing/2014/main" id="{63CFBF3A-8CA7-43AB-A2D2-11E61CA58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39" y="3060441"/>
            <a:ext cx="6645330" cy="233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880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AI imitates human capabilities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32</a:t>
            </a:fld>
            <a:endParaRPr lang="he-IL"/>
          </a:p>
        </p:txBody>
      </p:sp>
      <p:sp>
        <p:nvSpPr>
          <p:cNvPr id="7" name="TextBox 6">
            <a:extLst>
              <a:ext uri="{FF2B5EF4-FFF2-40B4-BE49-F238E27FC236}">
                <a16:creationId xmlns:a16="http://schemas.microsoft.com/office/drawing/2014/main" id="{F8DD09C5-B7E0-44EC-A8E2-2538E9B24721}"/>
              </a:ext>
            </a:extLst>
          </p:cNvPr>
          <p:cNvSpPr txBox="1"/>
          <p:nvPr/>
        </p:nvSpPr>
        <p:spPr>
          <a:xfrm>
            <a:off x="1078857" y="4188612"/>
            <a:ext cx="1397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Speech recognition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2" descr="Robotics">
            <a:extLst>
              <a:ext uri="{FF2B5EF4-FFF2-40B4-BE49-F238E27FC236}">
                <a16:creationId xmlns:a16="http://schemas.microsoft.com/office/drawing/2014/main" id="{B4B14930-15CD-49EE-AFFB-2AA4469608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308" y="3694919"/>
            <a:ext cx="2071246" cy="14011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7FD3D8-742B-4F2D-9DE9-F9A6D9127415}"/>
              </a:ext>
            </a:extLst>
          </p:cNvPr>
          <p:cNvSpPr txBox="1"/>
          <p:nvPr/>
        </p:nvSpPr>
        <p:spPr>
          <a:xfrm>
            <a:off x="10595201" y="3319306"/>
            <a:ext cx="1004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Robotics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6460AD1-5D0F-4FD8-8549-F6BE50DE61DF}"/>
              </a:ext>
            </a:extLst>
          </p:cNvPr>
          <p:cNvSpPr txBox="1"/>
          <p:nvPr/>
        </p:nvSpPr>
        <p:spPr>
          <a:xfrm>
            <a:off x="7021627" y="2034953"/>
            <a:ext cx="18744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Natural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processing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6" descr="Image result for autonomous">
            <a:extLst>
              <a:ext uri="{FF2B5EF4-FFF2-40B4-BE49-F238E27FC236}">
                <a16:creationId xmlns:a16="http://schemas.microsoft.com/office/drawing/2014/main" id="{87317F36-404A-4C79-81CB-6C2FFEAFD6A3}"/>
              </a:ext>
            </a:extLst>
          </p:cNvPr>
          <p:cNvPicPr>
            <a:picLocks noChangeAspect="1" noChangeArrowheads="1"/>
          </p:cNvPicPr>
          <p:nvPr/>
        </p:nvPicPr>
        <p:blipFill>
          <a:blip r:embed="rId3" cstate="print"/>
          <a:srcRect/>
          <a:stretch>
            <a:fillRect/>
          </a:stretch>
        </p:blipFill>
        <p:spPr bwMode="auto">
          <a:xfrm>
            <a:off x="7021627" y="5317766"/>
            <a:ext cx="2893773" cy="1540234"/>
          </a:xfrm>
          <a:prstGeom prst="rect">
            <a:avLst/>
          </a:prstGeom>
          <a:noFill/>
        </p:spPr>
      </p:pic>
      <p:sp>
        <p:nvSpPr>
          <p:cNvPr id="14" name="Rectangle 13">
            <a:extLst>
              <a:ext uri="{FF2B5EF4-FFF2-40B4-BE49-F238E27FC236}">
                <a16:creationId xmlns:a16="http://schemas.microsoft.com/office/drawing/2014/main" id="{DDFBD0CB-DFB9-4BDF-8B85-5F4EC65702AC}"/>
              </a:ext>
            </a:extLst>
          </p:cNvPr>
          <p:cNvSpPr/>
          <p:nvPr/>
        </p:nvSpPr>
        <p:spPr>
          <a:xfrm>
            <a:off x="7401212" y="4857473"/>
            <a:ext cx="22481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Autonomous Systems</a:t>
            </a:r>
          </a:p>
        </p:txBody>
      </p:sp>
      <p:pic>
        <p:nvPicPr>
          <p:cNvPr id="15" name="Picture 17" descr="Architect rolls and architectural plan,technical project drawing">
            <a:extLst>
              <a:ext uri="{FF2B5EF4-FFF2-40B4-BE49-F238E27FC236}">
                <a16:creationId xmlns:a16="http://schemas.microsoft.com/office/drawing/2014/main" id="{40C824F6-DAEE-4676-8C08-F4F332028128}"/>
              </a:ext>
            </a:extLst>
          </p:cNvPr>
          <p:cNvPicPr>
            <a:picLocks noChangeAspect="1" noChangeArrowheads="1"/>
          </p:cNvPicPr>
          <p:nvPr/>
        </p:nvPicPr>
        <p:blipFill>
          <a:blip r:embed="rId4" cstate="print"/>
          <a:srcRect/>
          <a:stretch>
            <a:fillRect/>
          </a:stretch>
        </p:blipFill>
        <p:spPr bwMode="auto">
          <a:xfrm>
            <a:off x="3626696" y="4714093"/>
            <a:ext cx="3087355" cy="1438768"/>
          </a:xfrm>
          <a:prstGeom prst="rect">
            <a:avLst/>
          </a:prstGeom>
          <a:noFill/>
        </p:spPr>
      </p:pic>
      <p:sp>
        <p:nvSpPr>
          <p:cNvPr id="16" name="TextBox 15">
            <a:extLst>
              <a:ext uri="{FF2B5EF4-FFF2-40B4-BE49-F238E27FC236}">
                <a16:creationId xmlns:a16="http://schemas.microsoft.com/office/drawing/2014/main" id="{1116B44D-95DD-4444-AF80-E9AB00614638}"/>
              </a:ext>
            </a:extLst>
          </p:cNvPr>
          <p:cNvSpPr txBox="1"/>
          <p:nvPr/>
        </p:nvSpPr>
        <p:spPr>
          <a:xfrm>
            <a:off x="4512751" y="4283207"/>
            <a:ext cx="2456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Planning</a:t>
            </a:r>
          </a:p>
        </p:txBody>
      </p:sp>
      <p:sp>
        <p:nvSpPr>
          <p:cNvPr id="17" name="TextBox 16">
            <a:extLst>
              <a:ext uri="{FF2B5EF4-FFF2-40B4-BE49-F238E27FC236}">
                <a16:creationId xmlns:a16="http://schemas.microsoft.com/office/drawing/2014/main" id="{39550D09-C0D4-411E-A284-036757EC9FEB}"/>
              </a:ext>
            </a:extLst>
          </p:cNvPr>
          <p:cNvSpPr txBox="1"/>
          <p:nvPr/>
        </p:nvSpPr>
        <p:spPr>
          <a:xfrm>
            <a:off x="3377311" y="1488993"/>
            <a:ext cx="34850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Reasoning Under Uncertainty</a:t>
            </a:r>
            <a:endParaRPr kumimoji="0" lang="en-US" sz="18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p:txBody>
      </p:sp>
      <p:pic>
        <p:nvPicPr>
          <p:cNvPr id="19" name="Picture 8" descr="Image result for search artificial intelligence maze">
            <a:extLst>
              <a:ext uri="{FF2B5EF4-FFF2-40B4-BE49-F238E27FC236}">
                <a16:creationId xmlns:a16="http://schemas.microsoft.com/office/drawing/2014/main" id="{963A7EFF-D14B-461E-94F1-20344914A555}"/>
              </a:ext>
            </a:extLst>
          </p:cNvPr>
          <p:cNvPicPr>
            <a:picLocks noChangeAspect="1" noChangeArrowheads="1"/>
          </p:cNvPicPr>
          <p:nvPr/>
        </p:nvPicPr>
        <p:blipFill>
          <a:blip r:embed="rId5" cstate="print"/>
          <a:srcRect/>
          <a:stretch>
            <a:fillRect/>
          </a:stretch>
        </p:blipFill>
        <p:spPr bwMode="auto">
          <a:xfrm>
            <a:off x="9419994" y="1513952"/>
            <a:ext cx="1175207" cy="1175208"/>
          </a:xfrm>
          <a:prstGeom prst="rect">
            <a:avLst/>
          </a:prstGeom>
          <a:noFill/>
        </p:spPr>
      </p:pic>
      <p:sp>
        <p:nvSpPr>
          <p:cNvPr id="20" name="TextBox 19">
            <a:extLst>
              <a:ext uri="{FF2B5EF4-FFF2-40B4-BE49-F238E27FC236}">
                <a16:creationId xmlns:a16="http://schemas.microsoft.com/office/drawing/2014/main" id="{BD4EC2C5-E3EB-4B0B-B51F-3418BEAA544F}"/>
              </a:ext>
            </a:extLst>
          </p:cNvPr>
          <p:cNvSpPr txBox="1"/>
          <p:nvPr/>
        </p:nvSpPr>
        <p:spPr>
          <a:xfrm>
            <a:off x="8901816" y="1094570"/>
            <a:ext cx="232987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Search &amp; Optimization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2F69D724-0A04-4BB4-938E-E647BCD1A4DD}"/>
              </a:ext>
            </a:extLst>
          </p:cNvPr>
          <p:cNvGrpSpPr/>
          <p:nvPr/>
        </p:nvGrpSpPr>
        <p:grpSpPr>
          <a:xfrm>
            <a:off x="4375894" y="1884698"/>
            <a:ext cx="1461007" cy="1636155"/>
            <a:chOff x="2380583" y="1554334"/>
            <a:chExt cx="2630329" cy="2889078"/>
          </a:xfrm>
        </p:grpSpPr>
        <p:pic>
          <p:nvPicPr>
            <p:cNvPr id="22" name="Picture 21">
              <a:extLst>
                <a:ext uri="{FF2B5EF4-FFF2-40B4-BE49-F238E27FC236}">
                  <a16:creationId xmlns:a16="http://schemas.microsoft.com/office/drawing/2014/main" id="{BC5DF290-38ED-4BBF-B0A9-F63ADFAAA7E5}"/>
                </a:ext>
              </a:extLst>
            </p:cNvPr>
            <p:cNvPicPr>
              <a:picLocks noChangeAspect="1"/>
            </p:cNvPicPr>
            <p:nvPr/>
          </p:nvPicPr>
          <p:blipFill>
            <a:blip r:embed="rId6"/>
            <a:stretch>
              <a:fillRect/>
            </a:stretch>
          </p:blipFill>
          <p:spPr>
            <a:xfrm>
              <a:off x="2834068" y="2414587"/>
              <a:ext cx="1476375" cy="2028825"/>
            </a:xfrm>
            <a:prstGeom prst="rect">
              <a:avLst/>
            </a:prstGeom>
          </p:spPr>
        </p:pic>
        <p:pic>
          <p:nvPicPr>
            <p:cNvPr id="23" name="Picture 22">
              <a:extLst>
                <a:ext uri="{FF2B5EF4-FFF2-40B4-BE49-F238E27FC236}">
                  <a16:creationId xmlns:a16="http://schemas.microsoft.com/office/drawing/2014/main" id="{BF9540D8-28C8-4B79-9210-B04319FA8CC9}"/>
                </a:ext>
              </a:extLst>
            </p:cNvPr>
            <p:cNvPicPr>
              <a:picLocks noChangeAspect="1"/>
            </p:cNvPicPr>
            <p:nvPr/>
          </p:nvPicPr>
          <p:blipFill>
            <a:blip r:embed="rId7"/>
            <a:stretch>
              <a:fillRect/>
            </a:stretch>
          </p:blipFill>
          <p:spPr>
            <a:xfrm rot="922798">
              <a:off x="4240530" y="1844851"/>
              <a:ext cx="770382" cy="1057226"/>
            </a:xfrm>
            <a:prstGeom prst="rect">
              <a:avLst/>
            </a:prstGeom>
          </p:spPr>
        </p:pic>
        <p:pic>
          <p:nvPicPr>
            <p:cNvPr id="24" name="Picture 23">
              <a:extLst>
                <a:ext uri="{FF2B5EF4-FFF2-40B4-BE49-F238E27FC236}">
                  <a16:creationId xmlns:a16="http://schemas.microsoft.com/office/drawing/2014/main" id="{7053C27A-C027-4782-8C7D-F6C245D8CB41}"/>
                </a:ext>
              </a:extLst>
            </p:cNvPr>
            <p:cNvPicPr>
              <a:picLocks noChangeAspect="1"/>
            </p:cNvPicPr>
            <p:nvPr/>
          </p:nvPicPr>
          <p:blipFill>
            <a:blip r:embed="rId7"/>
            <a:stretch>
              <a:fillRect/>
            </a:stretch>
          </p:blipFill>
          <p:spPr>
            <a:xfrm rot="19368311">
              <a:off x="2380583" y="2071572"/>
              <a:ext cx="464488" cy="637436"/>
            </a:xfrm>
            <a:prstGeom prst="rect">
              <a:avLst/>
            </a:prstGeom>
          </p:spPr>
        </p:pic>
        <p:pic>
          <p:nvPicPr>
            <p:cNvPr id="25" name="Picture 24">
              <a:extLst>
                <a:ext uri="{FF2B5EF4-FFF2-40B4-BE49-F238E27FC236}">
                  <a16:creationId xmlns:a16="http://schemas.microsoft.com/office/drawing/2014/main" id="{6E0BA7C6-45AA-42BB-B717-C8B5A3EA1738}"/>
                </a:ext>
              </a:extLst>
            </p:cNvPr>
            <p:cNvPicPr>
              <a:picLocks noChangeAspect="1"/>
            </p:cNvPicPr>
            <p:nvPr/>
          </p:nvPicPr>
          <p:blipFill>
            <a:blip r:embed="rId7"/>
            <a:stretch>
              <a:fillRect/>
            </a:stretch>
          </p:blipFill>
          <p:spPr>
            <a:xfrm>
              <a:off x="3281421" y="1554334"/>
              <a:ext cx="592856" cy="813600"/>
            </a:xfrm>
            <a:prstGeom prst="rect">
              <a:avLst/>
            </a:prstGeom>
          </p:spPr>
        </p:pic>
      </p:grpSp>
      <p:pic>
        <p:nvPicPr>
          <p:cNvPr id="6148" name="Picture 4" descr="Fastai | End-to-End Computer Vision application with Fastai">
            <a:extLst>
              <a:ext uri="{FF2B5EF4-FFF2-40B4-BE49-F238E27FC236}">
                <a16:creationId xmlns:a16="http://schemas.microsoft.com/office/drawing/2014/main" id="{01B80BB2-743F-4E15-B7A3-9C60CD8FD8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243" y="1900867"/>
            <a:ext cx="2966708" cy="1976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1BA0EEA-7230-4ED7-88EF-52E33E78ED8B}"/>
              </a:ext>
            </a:extLst>
          </p:cNvPr>
          <p:cNvSpPr txBox="1"/>
          <p:nvPr/>
        </p:nvSpPr>
        <p:spPr>
          <a:xfrm>
            <a:off x="603509" y="1475086"/>
            <a:ext cx="1751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Computer vision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150" name="Picture 6" descr="Speech Recognition Algorithm - Brought to you by ITChronicles">
            <a:extLst>
              <a:ext uri="{FF2B5EF4-FFF2-40B4-BE49-F238E27FC236}">
                <a16:creationId xmlns:a16="http://schemas.microsoft.com/office/drawing/2014/main" id="{C49F22B3-5EDF-4133-85B1-665F49DA4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479" y="4957548"/>
            <a:ext cx="2994467" cy="16843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aybe robots won&amp;#39;t kill us if they read &amp;#39;good&amp;#39; books - Futurity">
            <a:extLst>
              <a:ext uri="{FF2B5EF4-FFF2-40B4-BE49-F238E27FC236}">
                <a16:creationId xmlns:a16="http://schemas.microsoft.com/office/drawing/2014/main" id="{49CA52BE-0488-46BD-9597-F49AA622A8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093" y="2689160"/>
            <a:ext cx="1830992" cy="16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878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Reasoning Under Uncertainty</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92500"/>
          </a:bodyPr>
          <a:lstStyle/>
          <a:p>
            <a:r>
              <a:rPr lang="en-US" dirty="0"/>
              <a:t>All of the time, agents are forced to make decisions based on incomplete information. </a:t>
            </a:r>
          </a:p>
          <a:p>
            <a:r>
              <a:rPr lang="en-US" dirty="0"/>
              <a:t>Even when an agent senses the world to find out more information, it rarely finds out the exact state of the world. </a:t>
            </a:r>
          </a:p>
          <a:p>
            <a:r>
              <a:rPr lang="en-US" dirty="0"/>
              <a:t>A robot does not know exactly where an object is. </a:t>
            </a:r>
          </a:p>
          <a:p>
            <a:r>
              <a:rPr lang="en-US" dirty="0"/>
              <a:t>A doctor does not know exactly what is wrong with a patient. </a:t>
            </a:r>
          </a:p>
          <a:p>
            <a:r>
              <a:rPr lang="en-US" dirty="0"/>
              <a:t>A teacher does not know exactly what a student understands. </a:t>
            </a:r>
          </a:p>
          <a:p>
            <a:r>
              <a:rPr lang="en-US" dirty="0"/>
              <a:t>When intelligent agents must make decisions, they have to use whatever information they have and utilize probabilities for make decisions.  </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33</a:t>
            </a:fld>
            <a:endParaRPr lang="he-IL" dirty="0"/>
          </a:p>
        </p:txBody>
      </p:sp>
    </p:spTree>
    <p:extLst>
      <p:ext uri="{BB962C8B-B14F-4D97-AF65-F5344CB8AC3E}">
        <p14:creationId xmlns:p14="http://schemas.microsoft.com/office/powerpoint/2010/main" val="934660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AI imitates human capabilities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34</a:t>
            </a:fld>
            <a:endParaRPr lang="he-IL"/>
          </a:p>
        </p:txBody>
      </p:sp>
      <p:sp>
        <p:nvSpPr>
          <p:cNvPr id="7" name="TextBox 6">
            <a:extLst>
              <a:ext uri="{FF2B5EF4-FFF2-40B4-BE49-F238E27FC236}">
                <a16:creationId xmlns:a16="http://schemas.microsoft.com/office/drawing/2014/main" id="{F8DD09C5-B7E0-44EC-A8E2-2538E9B24721}"/>
              </a:ext>
            </a:extLst>
          </p:cNvPr>
          <p:cNvSpPr txBox="1"/>
          <p:nvPr/>
        </p:nvSpPr>
        <p:spPr>
          <a:xfrm>
            <a:off x="1078857" y="4188612"/>
            <a:ext cx="1397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Speech recognition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2" descr="Robotics">
            <a:extLst>
              <a:ext uri="{FF2B5EF4-FFF2-40B4-BE49-F238E27FC236}">
                <a16:creationId xmlns:a16="http://schemas.microsoft.com/office/drawing/2014/main" id="{B4B14930-15CD-49EE-AFFB-2AA4469608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308" y="3694919"/>
            <a:ext cx="2071246" cy="14011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7FD3D8-742B-4F2D-9DE9-F9A6D9127415}"/>
              </a:ext>
            </a:extLst>
          </p:cNvPr>
          <p:cNvSpPr txBox="1"/>
          <p:nvPr/>
        </p:nvSpPr>
        <p:spPr>
          <a:xfrm>
            <a:off x="10595201" y="3319306"/>
            <a:ext cx="1004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Robotics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6460AD1-5D0F-4FD8-8549-F6BE50DE61DF}"/>
              </a:ext>
            </a:extLst>
          </p:cNvPr>
          <p:cNvSpPr txBox="1"/>
          <p:nvPr/>
        </p:nvSpPr>
        <p:spPr>
          <a:xfrm>
            <a:off x="7021627" y="2034953"/>
            <a:ext cx="18744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Natural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processing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6" descr="Image result for autonomous">
            <a:extLst>
              <a:ext uri="{FF2B5EF4-FFF2-40B4-BE49-F238E27FC236}">
                <a16:creationId xmlns:a16="http://schemas.microsoft.com/office/drawing/2014/main" id="{87317F36-404A-4C79-81CB-6C2FFEAFD6A3}"/>
              </a:ext>
            </a:extLst>
          </p:cNvPr>
          <p:cNvPicPr>
            <a:picLocks noChangeAspect="1" noChangeArrowheads="1"/>
          </p:cNvPicPr>
          <p:nvPr/>
        </p:nvPicPr>
        <p:blipFill>
          <a:blip r:embed="rId3" cstate="print"/>
          <a:srcRect/>
          <a:stretch>
            <a:fillRect/>
          </a:stretch>
        </p:blipFill>
        <p:spPr bwMode="auto">
          <a:xfrm>
            <a:off x="7021627" y="5317766"/>
            <a:ext cx="2893773" cy="1540234"/>
          </a:xfrm>
          <a:prstGeom prst="rect">
            <a:avLst/>
          </a:prstGeom>
          <a:noFill/>
        </p:spPr>
      </p:pic>
      <p:sp>
        <p:nvSpPr>
          <p:cNvPr id="14" name="Rectangle 13">
            <a:extLst>
              <a:ext uri="{FF2B5EF4-FFF2-40B4-BE49-F238E27FC236}">
                <a16:creationId xmlns:a16="http://schemas.microsoft.com/office/drawing/2014/main" id="{DDFBD0CB-DFB9-4BDF-8B85-5F4EC65702AC}"/>
              </a:ext>
            </a:extLst>
          </p:cNvPr>
          <p:cNvSpPr/>
          <p:nvPr/>
        </p:nvSpPr>
        <p:spPr>
          <a:xfrm>
            <a:off x="7401212" y="4857473"/>
            <a:ext cx="22481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Autonomous Systems</a:t>
            </a:r>
          </a:p>
        </p:txBody>
      </p:sp>
      <p:pic>
        <p:nvPicPr>
          <p:cNvPr id="15" name="Picture 17" descr="Architect rolls and architectural plan,technical project drawing">
            <a:extLst>
              <a:ext uri="{FF2B5EF4-FFF2-40B4-BE49-F238E27FC236}">
                <a16:creationId xmlns:a16="http://schemas.microsoft.com/office/drawing/2014/main" id="{40C824F6-DAEE-4676-8C08-F4F332028128}"/>
              </a:ext>
            </a:extLst>
          </p:cNvPr>
          <p:cNvPicPr>
            <a:picLocks noChangeAspect="1" noChangeArrowheads="1"/>
          </p:cNvPicPr>
          <p:nvPr/>
        </p:nvPicPr>
        <p:blipFill>
          <a:blip r:embed="rId4" cstate="print"/>
          <a:srcRect/>
          <a:stretch>
            <a:fillRect/>
          </a:stretch>
        </p:blipFill>
        <p:spPr bwMode="auto">
          <a:xfrm>
            <a:off x="3626696" y="4714093"/>
            <a:ext cx="3087355" cy="1438768"/>
          </a:xfrm>
          <a:prstGeom prst="rect">
            <a:avLst/>
          </a:prstGeom>
          <a:noFill/>
        </p:spPr>
      </p:pic>
      <p:sp>
        <p:nvSpPr>
          <p:cNvPr id="16" name="TextBox 15">
            <a:extLst>
              <a:ext uri="{FF2B5EF4-FFF2-40B4-BE49-F238E27FC236}">
                <a16:creationId xmlns:a16="http://schemas.microsoft.com/office/drawing/2014/main" id="{1116B44D-95DD-4444-AF80-E9AB00614638}"/>
              </a:ext>
            </a:extLst>
          </p:cNvPr>
          <p:cNvSpPr txBox="1"/>
          <p:nvPr/>
        </p:nvSpPr>
        <p:spPr>
          <a:xfrm>
            <a:off x="4512751" y="4283207"/>
            <a:ext cx="2456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00"/>
                </a:highlight>
                <a:uLnTx/>
                <a:uFillTx/>
                <a:latin typeface="Calibri"/>
                <a:ea typeface="+mn-ea"/>
                <a:cs typeface="+mn-cs"/>
              </a:rPr>
              <a:t>Planning</a:t>
            </a:r>
          </a:p>
        </p:txBody>
      </p:sp>
      <p:sp>
        <p:nvSpPr>
          <p:cNvPr id="17" name="TextBox 16">
            <a:extLst>
              <a:ext uri="{FF2B5EF4-FFF2-40B4-BE49-F238E27FC236}">
                <a16:creationId xmlns:a16="http://schemas.microsoft.com/office/drawing/2014/main" id="{39550D09-C0D4-411E-A284-036757EC9FEB}"/>
              </a:ext>
            </a:extLst>
          </p:cNvPr>
          <p:cNvSpPr txBox="1"/>
          <p:nvPr/>
        </p:nvSpPr>
        <p:spPr>
          <a:xfrm>
            <a:off x="3377311" y="1488993"/>
            <a:ext cx="34850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Reasoning Under Uncertainty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8" descr="Image result for search artificial intelligence maze">
            <a:extLst>
              <a:ext uri="{FF2B5EF4-FFF2-40B4-BE49-F238E27FC236}">
                <a16:creationId xmlns:a16="http://schemas.microsoft.com/office/drawing/2014/main" id="{963A7EFF-D14B-461E-94F1-20344914A555}"/>
              </a:ext>
            </a:extLst>
          </p:cNvPr>
          <p:cNvPicPr>
            <a:picLocks noChangeAspect="1" noChangeArrowheads="1"/>
          </p:cNvPicPr>
          <p:nvPr/>
        </p:nvPicPr>
        <p:blipFill>
          <a:blip r:embed="rId5" cstate="print"/>
          <a:srcRect/>
          <a:stretch>
            <a:fillRect/>
          </a:stretch>
        </p:blipFill>
        <p:spPr bwMode="auto">
          <a:xfrm>
            <a:off x="9419994" y="1513952"/>
            <a:ext cx="1175207" cy="1175208"/>
          </a:xfrm>
          <a:prstGeom prst="rect">
            <a:avLst/>
          </a:prstGeom>
          <a:noFill/>
        </p:spPr>
      </p:pic>
      <p:sp>
        <p:nvSpPr>
          <p:cNvPr id="20" name="TextBox 19">
            <a:extLst>
              <a:ext uri="{FF2B5EF4-FFF2-40B4-BE49-F238E27FC236}">
                <a16:creationId xmlns:a16="http://schemas.microsoft.com/office/drawing/2014/main" id="{BD4EC2C5-E3EB-4B0B-B51F-3418BEAA544F}"/>
              </a:ext>
            </a:extLst>
          </p:cNvPr>
          <p:cNvSpPr txBox="1"/>
          <p:nvPr/>
        </p:nvSpPr>
        <p:spPr>
          <a:xfrm>
            <a:off x="8901816" y="1094570"/>
            <a:ext cx="232987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Search &amp; Optimization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2F69D724-0A04-4BB4-938E-E647BCD1A4DD}"/>
              </a:ext>
            </a:extLst>
          </p:cNvPr>
          <p:cNvGrpSpPr/>
          <p:nvPr/>
        </p:nvGrpSpPr>
        <p:grpSpPr>
          <a:xfrm>
            <a:off x="4375894" y="1884698"/>
            <a:ext cx="1461007" cy="1636155"/>
            <a:chOff x="2380583" y="1554334"/>
            <a:chExt cx="2630329" cy="2889078"/>
          </a:xfrm>
        </p:grpSpPr>
        <p:pic>
          <p:nvPicPr>
            <p:cNvPr id="22" name="Picture 21">
              <a:extLst>
                <a:ext uri="{FF2B5EF4-FFF2-40B4-BE49-F238E27FC236}">
                  <a16:creationId xmlns:a16="http://schemas.microsoft.com/office/drawing/2014/main" id="{BC5DF290-38ED-4BBF-B0A9-F63ADFAAA7E5}"/>
                </a:ext>
              </a:extLst>
            </p:cNvPr>
            <p:cNvPicPr>
              <a:picLocks noChangeAspect="1"/>
            </p:cNvPicPr>
            <p:nvPr/>
          </p:nvPicPr>
          <p:blipFill>
            <a:blip r:embed="rId6"/>
            <a:stretch>
              <a:fillRect/>
            </a:stretch>
          </p:blipFill>
          <p:spPr>
            <a:xfrm>
              <a:off x="2834068" y="2414587"/>
              <a:ext cx="1476375" cy="2028825"/>
            </a:xfrm>
            <a:prstGeom prst="rect">
              <a:avLst/>
            </a:prstGeom>
          </p:spPr>
        </p:pic>
        <p:pic>
          <p:nvPicPr>
            <p:cNvPr id="23" name="Picture 22">
              <a:extLst>
                <a:ext uri="{FF2B5EF4-FFF2-40B4-BE49-F238E27FC236}">
                  <a16:creationId xmlns:a16="http://schemas.microsoft.com/office/drawing/2014/main" id="{BF9540D8-28C8-4B79-9210-B04319FA8CC9}"/>
                </a:ext>
              </a:extLst>
            </p:cNvPr>
            <p:cNvPicPr>
              <a:picLocks noChangeAspect="1"/>
            </p:cNvPicPr>
            <p:nvPr/>
          </p:nvPicPr>
          <p:blipFill>
            <a:blip r:embed="rId7"/>
            <a:stretch>
              <a:fillRect/>
            </a:stretch>
          </p:blipFill>
          <p:spPr>
            <a:xfrm rot="922798">
              <a:off x="4240530" y="1844851"/>
              <a:ext cx="770382" cy="1057226"/>
            </a:xfrm>
            <a:prstGeom prst="rect">
              <a:avLst/>
            </a:prstGeom>
          </p:spPr>
        </p:pic>
        <p:pic>
          <p:nvPicPr>
            <p:cNvPr id="24" name="Picture 23">
              <a:extLst>
                <a:ext uri="{FF2B5EF4-FFF2-40B4-BE49-F238E27FC236}">
                  <a16:creationId xmlns:a16="http://schemas.microsoft.com/office/drawing/2014/main" id="{7053C27A-C027-4782-8C7D-F6C245D8CB41}"/>
                </a:ext>
              </a:extLst>
            </p:cNvPr>
            <p:cNvPicPr>
              <a:picLocks noChangeAspect="1"/>
            </p:cNvPicPr>
            <p:nvPr/>
          </p:nvPicPr>
          <p:blipFill>
            <a:blip r:embed="rId7"/>
            <a:stretch>
              <a:fillRect/>
            </a:stretch>
          </p:blipFill>
          <p:spPr>
            <a:xfrm rot="19368311">
              <a:off x="2380583" y="2071572"/>
              <a:ext cx="464488" cy="637436"/>
            </a:xfrm>
            <a:prstGeom prst="rect">
              <a:avLst/>
            </a:prstGeom>
          </p:spPr>
        </p:pic>
        <p:pic>
          <p:nvPicPr>
            <p:cNvPr id="25" name="Picture 24">
              <a:extLst>
                <a:ext uri="{FF2B5EF4-FFF2-40B4-BE49-F238E27FC236}">
                  <a16:creationId xmlns:a16="http://schemas.microsoft.com/office/drawing/2014/main" id="{6E0BA7C6-45AA-42BB-B717-C8B5A3EA1738}"/>
                </a:ext>
              </a:extLst>
            </p:cNvPr>
            <p:cNvPicPr>
              <a:picLocks noChangeAspect="1"/>
            </p:cNvPicPr>
            <p:nvPr/>
          </p:nvPicPr>
          <p:blipFill>
            <a:blip r:embed="rId7"/>
            <a:stretch>
              <a:fillRect/>
            </a:stretch>
          </p:blipFill>
          <p:spPr>
            <a:xfrm>
              <a:off x="3281421" y="1554334"/>
              <a:ext cx="592856" cy="813600"/>
            </a:xfrm>
            <a:prstGeom prst="rect">
              <a:avLst/>
            </a:prstGeom>
          </p:spPr>
        </p:pic>
      </p:grpSp>
      <p:pic>
        <p:nvPicPr>
          <p:cNvPr id="6148" name="Picture 4" descr="Fastai | End-to-End Computer Vision application with Fastai">
            <a:extLst>
              <a:ext uri="{FF2B5EF4-FFF2-40B4-BE49-F238E27FC236}">
                <a16:creationId xmlns:a16="http://schemas.microsoft.com/office/drawing/2014/main" id="{01B80BB2-743F-4E15-B7A3-9C60CD8FD8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243" y="1900867"/>
            <a:ext cx="2966708" cy="1976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1BA0EEA-7230-4ED7-88EF-52E33E78ED8B}"/>
              </a:ext>
            </a:extLst>
          </p:cNvPr>
          <p:cNvSpPr txBox="1"/>
          <p:nvPr/>
        </p:nvSpPr>
        <p:spPr>
          <a:xfrm>
            <a:off x="603509" y="1475086"/>
            <a:ext cx="1751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Computer vision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150" name="Picture 6" descr="Speech Recognition Algorithm - Brought to you by ITChronicles">
            <a:extLst>
              <a:ext uri="{FF2B5EF4-FFF2-40B4-BE49-F238E27FC236}">
                <a16:creationId xmlns:a16="http://schemas.microsoft.com/office/drawing/2014/main" id="{C49F22B3-5EDF-4133-85B1-665F49DA4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479" y="4957548"/>
            <a:ext cx="2994467" cy="16843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aybe robots won&amp;#39;t kill us if they read &amp;#39;good&amp;#39; books - Futurity">
            <a:extLst>
              <a:ext uri="{FF2B5EF4-FFF2-40B4-BE49-F238E27FC236}">
                <a16:creationId xmlns:a16="http://schemas.microsoft.com/office/drawing/2014/main" id="{49CA52BE-0488-46BD-9597-F49AA622A8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093" y="2689160"/>
            <a:ext cx="1830992" cy="16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706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Planning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dirty="0"/>
              <a:t>AI Planning </a:t>
            </a:r>
            <a:r>
              <a:rPr lang="en-US" dirty="0"/>
              <a:t>is a field of artificial intelligence which explores the process of using autonomous techniques to solve planning and scheduling problems. </a:t>
            </a:r>
          </a:p>
          <a:p>
            <a:r>
              <a:rPr lang="en-US" dirty="0"/>
              <a:t>A planning problem is one in which we have some initial starting state, which we wish to transform into a desired goal state through the application of a set of actions.</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35</a:t>
            </a:fld>
            <a:endParaRPr lang="he-IL" dirty="0"/>
          </a:p>
        </p:txBody>
      </p:sp>
    </p:spTree>
    <p:extLst>
      <p:ext uri="{BB962C8B-B14F-4D97-AF65-F5344CB8AC3E}">
        <p14:creationId xmlns:p14="http://schemas.microsoft.com/office/powerpoint/2010/main" val="1109169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Planning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92500" lnSpcReduction="20000"/>
          </a:bodyPr>
          <a:lstStyle/>
          <a:p>
            <a:r>
              <a:rPr lang="en-US" dirty="0"/>
              <a:t>For example, imagine we wish to build a house. </a:t>
            </a:r>
          </a:p>
          <a:p>
            <a:r>
              <a:rPr lang="en-US" dirty="0"/>
              <a:t>On our building site, we can assume all the materials are ready to be used and we essentially now have to decide which order to perform construction in. </a:t>
            </a:r>
          </a:p>
          <a:p>
            <a:r>
              <a:rPr lang="en-US" dirty="0"/>
              <a:t>Each step of construction in this situation could be modelled as an action (e.g., laying foundations, building the walls, installing the plumbing, and electricals, etc.).</a:t>
            </a:r>
          </a:p>
          <a:p>
            <a:r>
              <a:rPr lang="en-US" dirty="0"/>
              <a:t>Certain actions cannot happen before others - we cannot build a wall before we have a foundation - so through the use of predicate logic we can express this problem by saying “if there is no foundation, we cannot build a wall”.</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36</a:t>
            </a:fld>
            <a:endParaRPr lang="he-IL" dirty="0"/>
          </a:p>
        </p:txBody>
      </p:sp>
      <p:pic>
        <p:nvPicPr>
          <p:cNvPr id="21506" name="Picture 2" descr="Human Robot, इंटेलीजेंट रोबोट in Kolkata , Robotics | ID: 20711176691">
            <a:extLst>
              <a:ext uri="{FF2B5EF4-FFF2-40B4-BE49-F238E27FC236}">
                <a16:creationId xmlns:a16="http://schemas.microsoft.com/office/drawing/2014/main" id="{89B38DC7-0831-4D74-8F6C-CE90149B4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6080" y="136525"/>
            <a:ext cx="3222329" cy="2017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325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Planning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AI planning is a branch of artificial intelligence that concerns the realization of strategies or action sequences, typically for execution by</a:t>
            </a:r>
          </a:p>
          <a:p>
            <a:pPr lvl="1"/>
            <a:r>
              <a:rPr lang="en-US" dirty="0"/>
              <a:t> intelligent agents, </a:t>
            </a:r>
          </a:p>
          <a:p>
            <a:pPr lvl="1"/>
            <a:r>
              <a:rPr lang="en-US" dirty="0"/>
              <a:t>autonomous robots, and </a:t>
            </a:r>
          </a:p>
          <a:p>
            <a:pPr lvl="1"/>
            <a:r>
              <a:rPr lang="en-US" dirty="0"/>
              <a:t>unmanned vehicles. </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37</a:t>
            </a:fld>
            <a:endParaRPr lang="he-IL" dirty="0"/>
          </a:p>
        </p:txBody>
      </p:sp>
      <p:pic>
        <p:nvPicPr>
          <p:cNvPr id="23554" name="Picture 2" descr="Natural language processing: Intelligent agents - Huawei Publications">
            <a:extLst>
              <a:ext uri="{FF2B5EF4-FFF2-40B4-BE49-F238E27FC236}">
                <a16:creationId xmlns:a16="http://schemas.microsoft.com/office/drawing/2014/main" id="{FD8326C2-61C5-43B7-A125-0694C285B42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32366" r="33269"/>
          <a:stretch/>
        </p:blipFill>
        <p:spPr bwMode="auto">
          <a:xfrm>
            <a:off x="10296133" y="3253238"/>
            <a:ext cx="1576874" cy="2581081"/>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Autonomous robots partner with inspection drone | Rockingrobots">
            <a:extLst>
              <a:ext uri="{FF2B5EF4-FFF2-40B4-BE49-F238E27FC236}">
                <a16:creationId xmlns:a16="http://schemas.microsoft.com/office/drawing/2014/main" id="{5594F8ED-3EC1-4AA5-8334-DE5D46739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001" y="4234347"/>
            <a:ext cx="4160092" cy="2339607"/>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Unmanned ground vehicle - Wikipedia">
            <a:extLst>
              <a:ext uri="{FF2B5EF4-FFF2-40B4-BE49-F238E27FC236}">
                <a16:creationId xmlns:a16="http://schemas.microsoft.com/office/drawing/2014/main" id="{76C8C63A-4D71-4C44-89E6-3C5D723A73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996" y="3125007"/>
            <a:ext cx="4118930" cy="270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244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Planning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Which famous application utilizes AI planning to optimize driving by detecting the shortest path from one point to another?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38</a:t>
            </a:fld>
            <a:endParaRPr lang="he-IL" dirty="0"/>
          </a:p>
        </p:txBody>
      </p:sp>
      <p:pic>
        <p:nvPicPr>
          <p:cNvPr id="25602" name="Picture 2" descr="Waze — Story">
            <a:extLst>
              <a:ext uri="{FF2B5EF4-FFF2-40B4-BE49-F238E27FC236}">
                <a16:creationId xmlns:a16="http://schemas.microsoft.com/office/drawing/2014/main" id="{A9C92D2F-6721-46BB-B0B4-BA302EDAC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9073" y="3022808"/>
            <a:ext cx="4738396" cy="2950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030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he-IL"/>
          </a:p>
        </p:txBody>
      </p:sp>
      <p:sp>
        <p:nvSpPr>
          <p:cNvPr id="3" name="Title 2"/>
          <p:cNvSpPr>
            <a:spLocks noGrp="1"/>
          </p:cNvSpPr>
          <p:nvPr>
            <p:ph type="title"/>
          </p:nvPr>
        </p:nvSpPr>
        <p:spPr/>
        <p:txBody>
          <a:bodyPr/>
          <a:lstStyle/>
          <a:p>
            <a:r>
              <a:rPr lang="en-US" b="1" dirty="0"/>
              <a:t>Pathfinding</a:t>
            </a:r>
            <a:endParaRPr lang="he-IL" dirty="0"/>
          </a:p>
        </p:txBody>
      </p:sp>
      <mc:AlternateContent xmlns:mc="http://schemas.openxmlformats.org/markup-compatibility/2006">
        <mc:Choice xmlns:a14="http://schemas.microsoft.com/office/drawing/2010/main" Requires="a14">
          <p:sp>
            <p:nvSpPr>
              <p:cNvPr id="5" name="Content Placeholder 1"/>
              <p:cNvSpPr txBox="1">
                <a:spLocks/>
              </p:cNvSpPr>
              <p:nvPr/>
            </p:nvSpPr>
            <p:spPr bwMode="auto">
              <a:xfrm>
                <a:off x="2042864" y="692696"/>
                <a:ext cx="8229600" cy="51278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rtl="1"/>
                <a:endParaRPr lang="he-IL" dirty="0"/>
              </a:p>
              <a:p>
                <a:pPr marL="0" indent="0" algn="r" rtl="1">
                  <a:buNone/>
                </a:pPr>
                <a:endParaRPr lang="he-IL" sz="1200" dirty="0"/>
              </a:p>
              <a:p>
                <a:pPr marL="0" indent="0" algn="r" rtl="1">
                  <a:buNone/>
                </a:pPr>
                <a:r>
                  <a:rPr lang="he-IL" dirty="0"/>
                  <a:t>מה הקשר בין </a:t>
                </a:r>
                <a:r>
                  <a:rPr lang="he-IL" dirty="0" err="1"/>
                  <a:t>קוביה</a:t>
                </a:r>
                <a:r>
                  <a:rPr lang="he-IL" dirty="0"/>
                  <a:t> הונגרית לבין תכנון נסיעה?</a:t>
                </a:r>
              </a:p>
              <a:p>
                <a:pPr lvl="1" algn="r" rtl="1"/>
                <a:r>
                  <a:rPr lang="he-IL" dirty="0"/>
                  <a:t>מצבים: יותר מ </a:t>
                </a:r>
                <a:r>
                  <a:rPr lang="en-US" dirty="0"/>
                  <a:t>10</a:t>
                </a:r>
                <a:r>
                  <a:rPr lang="en-US" baseline="30000" dirty="0"/>
                  <a:t>19</a:t>
                </a:r>
              </a:p>
              <a:p>
                <a:pPr marL="793750" lvl="2" indent="0" algn="r" rtl="1">
                  <a:buNone/>
                </a:pPr>
                <a:r>
                  <a:rPr lang="he-IL" dirty="0"/>
                  <a:t>(גיל העולם בשניות </a:t>
                </a:r>
                <a14:m>
                  <m:oMath xmlns:m="http://schemas.openxmlformats.org/officeDocument/2006/math">
                    <m:r>
                      <a:rPr lang="he-IL" i="1" dirty="0">
                        <a:latin typeface="Cambria Math" panose="02040503050406030204" pitchFamily="18" charset="0"/>
                        <a:ea typeface="Cambria Math" panose="02040503050406030204" pitchFamily="18" charset="0"/>
                      </a:rPr>
                      <m:t>≈ </m:t>
                    </m:r>
                  </m:oMath>
                </a14:m>
                <a:r>
                  <a:rPr lang="he-IL" dirty="0"/>
                  <a:t> 10</a:t>
                </a:r>
                <a:r>
                  <a:rPr lang="he-IL" baseline="30000" dirty="0"/>
                  <a:t>17</a:t>
                </a:r>
                <a:r>
                  <a:rPr lang="he-IL" dirty="0"/>
                  <a:t>)</a:t>
                </a:r>
              </a:p>
              <a:p>
                <a:pPr lvl="1" algn="r" rtl="1"/>
                <a:r>
                  <a:rPr lang="he-IL" dirty="0"/>
                  <a:t>פעולות: 12</a:t>
                </a:r>
              </a:p>
              <a:p>
                <a:pPr lvl="1" algn="r" rtl="1"/>
                <a:r>
                  <a:rPr lang="he-IL" dirty="0"/>
                  <a:t>מטרות: 1</a:t>
                </a:r>
              </a:p>
              <a:p>
                <a:pPr algn="r" rtl="1"/>
                <a:endParaRPr lang="he-IL" dirty="0"/>
              </a:p>
              <a:p>
                <a:pPr algn="r" rtl="1"/>
                <a:endParaRPr lang="he-IL" dirty="0"/>
              </a:p>
            </p:txBody>
          </p:sp>
        </mc:Choice>
        <mc:Fallback>
          <p:sp>
            <p:nvSpPr>
              <p:cNvPr id="5" name="Content Placeholder 1"/>
              <p:cNvSpPr txBox="1">
                <a:spLocks noRot="1" noChangeAspect="1" noMove="1" noResize="1" noEditPoints="1" noAdjustHandles="1" noChangeArrowheads="1" noChangeShapeType="1" noTextEdit="1"/>
              </p:cNvSpPr>
              <p:nvPr/>
            </p:nvSpPr>
            <p:spPr bwMode="auto">
              <a:xfrm>
                <a:off x="2042864" y="692696"/>
                <a:ext cx="8229600" cy="5127848"/>
              </a:xfrm>
              <a:prstGeom prst="rect">
                <a:avLst/>
              </a:prstGeom>
              <a:blipFill>
                <a:blip r:embed="rId3"/>
                <a:stretch>
                  <a:fillRect r="-19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e-IL">
                    <a:noFill/>
                  </a:rPr>
                  <a:t> </a:t>
                </a:r>
              </a:p>
            </p:txBody>
          </p:sp>
        </mc:Fallback>
      </mc:AlternateContent>
      <p:pic>
        <p:nvPicPr>
          <p:cNvPr id="7" name="Picture 6"/>
          <p:cNvPicPr>
            <a:picLocks noChangeAspect="1"/>
          </p:cNvPicPr>
          <p:nvPr/>
        </p:nvPicPr>
        <p:blipFill>
          <a:blip r:embed="rId4"/>
          <a:stretch>
            <a:fillRect/>
          </a:stretch>
        </p:blipFill>
        <p:spPr>
          <a:xfrm>
            <a:off x="3143672" y="2420889"/>
            <a:ext cx="2095500" cy="2181225"/>
          </a:xfrm>
          <a:prstGeom prst="rect">
            <a:avLst/>
          </a:prstGeom>
        </p:spPr>
      </p:pic>
      <p:pic>
        <p:nvPicPr>
          <p:cNvPr id="8" name="Picture 2" descr="Image result for roads network manhatt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600" y="4662880"/>
            <a:ext cx="3486442" cy="186246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2495600" y="4149080"/>
            <a:ext cx="504056" cy="936104"/>
          </a:xfrm>
          <a:prstGeom prst="straightConnector1">
            <a:avLst/>
          </a:prstGeom>
          <a:ln w="82550">
            <a:solidFill>
              <a:schemeClr val="accent1">
                <a:shade val="50000"/>
                <a:satMod val="103000"/>
                <a:alpha val="98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79976" y="5157193"/>
            <a:ext cx="1152128" cy="776003"/>
          </a:xfrm>
          <a:prstGeom prst="straightConnector1">
            <a:avLst/>
          </a:prstGeom>
          <a:ln w="82550">
            <a:solidFill>
              <a:schemeClr val="accent1">
                <a:shade val="50000"/>
                <a:satMod val="103000"/>
                <a:alpha val="98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78957" y="3721800"/>
            <a:ext cx="777713" cy="461665"/>
          </a:xfrm>
          <a:prstGeom prst="rect">
            <a:avLst/>
          </a:prstGeom>
          <a:noFill/>
        </p:spPr>
        <p:txBody>
          <a:bodyPr wrap="none" rtlCol="0">
            <a:spAutoFit/>
          </a:bodyPr>
          <a:lstStyle/>
          <a:p>
            <a:r>
              <a:rPr lang="en-US" sz="2400" b="1" dirty="0"/>
              <a:t>start</a:t>
            </a:r>
            <a:endParaRPr lang="en-US" b="1" dirty="0"/>
          </a:p>
        </p:txBody>
      </p:sp>
      <p:sp>
        <p:nvSpPr>
          <p:cNvPr id="12" name="TextBox 11"/>
          <p:cNvSpPr txBox="1"/>
          <p:nvPr/>
        </p:nvSpPr>
        <p:spPr>
          <a:xfrm>
            <a:off x="7050940" y="4754960"/>
            <a:ext cx="670376" cy="461665"/>
          </a:xfrm>
          <a:prstGeom prst="rect">
            <a:avLst/>
          </a:prstGeom>
          <a:noFill/>
        </p:spPr>
        <p:txBody>
          <a:bodyPr wrap="none" rtlCol="0">
            <a:spAutoFit/>
          </a:bodyPr>
          <a:lstStyle/>
          <a:p>
            <a:r>
              <a:rPr lang="en-US" sz="2400" b="1" dirty="0"/>
              <a:t>end</a:t>
            </a:r>
            <a:endParaRPr lang="en-US" b="1" dirty="0"/>
          </a:p>
        </p:txBody>
      </p:sp>
      <p:pic>
        <p:nvPicPr>
          <p:cNvPr id="13" name="Picture 12"/>
          <p:cNvPicPr>
            <a:picLocks noChangeAspect="1"/>
          </p:cNvPicPr>
          <p:nvPr/>
        </p:nvPicPr>
        <p:blipFill>
          <a:blip r:embed="rId6"/>
          <a:stretch>
            <a:fillRect/>
          </a:stretch>
        </p:blipFill>
        <p:spPr>
          <a:xfrm>
            <a:off x="7814908" y="4644702"/>
            <a:ext cx="2466975" cy="1847850"/>
          </a:xfrm>
          <a:prstGeom prst="rect">
            <a:avLst/>
          </a:prstGeom>
        </p:spPr>
      </p:pic>
    </p:spTree>
    <p:extLst>
      <p:ext uri="{BB962C8B-B14F-4D97-AF65-F5344CB8AC3E}">
        <p14:creationId xmlns:p14="http://schemas.microsoft.com/office/powerpoint/2010/main" val="89742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What is the goal of data science?</a:t>
            </a:r>
            <a:endParaRPr lang="he-IL" b="1" dirty="0"/>
          </a:p>
        </p:txBody>
      </p:sp>
      <p:sp>
        <p:nvSpPr>
          <p:cNvPr id="3" name="Content Placeholder 2">
            <a:extLst>
              <a:ext uri="{FF2B5EF4-FFF2-40B4-BE49-F238E27FC236}">
                <a16:creationId xmlns:a16="http://schemas.microsoft.com/office/drawing/2014/main" id="{6D2EF9B9-DF91-4C2A-8A76-F87AECFD9406}"/>
              </a:ext>
            </a:extLst>
          </p:cNvPr>
          <p:cNvSpPr>
            <a:spLocks noGrp="1"/>
          </p:cNvSpPr>
          <p:nvPr>
            <p:ph idx="1"/>
          </p:nvPr>
        </p:nvSpPr>
        <p:spPr/>
        <p:txBody>
          <a:bodyPr>
            <a:normAutofit/>
          </a:bodyPr>
          <a:lstStyle/>
          <a:p>
            <a:r>
              <a:rPr lang="en-US" dirty="0"/>
              <a:t> i.e., to produce artificial intelligence (AI) systems to perform tasks that ordinarily require human intelligence. </a:t>
            </a:r>
          </a:p>
          <a:p>
            <a:r>
              <a:rPr lang="en-US" dirty="0"/>
              <a:t>In turn, these systems generate insights which analysts and business users can translate into tangible business value.</a:t>
            </a:r>
            <a:endParaRPr lang="he-IL" dirty="0"/>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a:t>
            </a:fld>
            <a:endParaRPr lang="he-IL"/>
          </a:p>
        </p:txBody>
      </p:sp>
      <p:pic>
        <p:nvPicPr>
          <p:cNvPr id="2050" name="Picture 2" descr="How Data, Analysis, and Reports Can Improve Customer Service | CommBox">
            <a:extLst>
              <a:ext uri="{FF2B5EF4-FFF2-40B4-BE49-F238E27FC236}">
                <a16:creationId xmlns:a16="http://schemas.microsoft.com/office/drawing/2014/main" id="{1C2D5216-C693-4337-A572-D436B4FCE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4271615"/>
            <a:ext cx="3810000" cy="2221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963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AI imitates human capabilities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40</a:t>
            </a:fld>
            <a:endParaRPr lang="he-IL"/>
          </a:p>
        </p:txBody>
      </p:sp>
      <p:sp>
        <p:nvSpPr>
          <p:cNvPr id="7" name="TextBox 6">
            <a:extLst>
              <a:ext uri="{FF2B5EF4-FFF2-40B4-BE49-F238E27FC236}">
                <a16:creationId xmlns:a16="http://schemas.microsoft.com/office/drawing/2014/main" id="{F8DD09C5-B7E0-44EC-A8E2-2538E9B24721}"/>
              </a:ext>
            </a:extLst>
          </p:cNvPr>
          <p:cNvSpPr txBox="1"/>
          <p:nvPr/>
        </p:nvSpPr>
        <p:spPr>
          <a:xfrm>
            <a:off x="1078857" y="4188612"/>
            <a:ext cx="1397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Speech recognition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2" descr="Robotics">
            <a:extLst>
              <a:ext uri="{FF2B5EF4-FFF2-40B4-BE49-F238E27FC236}">
                <a16:creationId xmlns:a16="http://schemas.microsoft.com/office/drawing/2014/main" id="{B4B14930-15CD-49EE-AFFB-2AA4469608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308" y="3694919"/>
            <a:ext cx="2071246" cy="14011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7FD3D8-742B-4F2D-9DE9-F9A6D9127415}"/>
              </a:ext>
            </a:extLst>
          </p:cNvPr>
          <p:cNvSpPr txBox="1"/>
          <p:nvPr/>
        </p:nvSpPr>
        <p:spPr>
          <a:xfrm>
            <a:off x="10595201" y="3319306"/>
            <a:ext cx="1004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Robotics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6460AD1-5D0F-4FD8-8549-F6BE50DE61DF}"/>
              </a:ext>
            </a:extLst>
          </p:cNvPr>
          <p:cNvSpPr txBox="1"/>
          <p:nvPr/>
        </p:nvSpPr>
        <p:spPr>
          <a:xfrm>
            <a:off x="7021627" y="2034953"/>
            <a:ext cx="18744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00"/>
                </a:highlight>
                <a:uLnTx/>
                <a:uFillTx/>
                <a:latin typeface="Calibri"/>
                <a:ea typeface="+mn-ea"/>
                <a:cs typeface="+mn-cs"/>
              </a:rPr>
              <a:t>Natural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00"/>
                </a:highlight>
                <a:uLnTx/>
                <a:uFillTx/>
                <a:latin typeface="Calibri"/>
                <a:ea typeface="+mn-ea"/>
                <a:cs typeface="+mn-cs"/>
              </a:rPr>
              <a:t> processing</a:t>
            </a:r>
            <a:endParaRPr kumimoji="0" lang="en-US" sz="18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p:txBody>
      </p:sp>
      <p:pic>
        <p:nvPicPr>
          <p:cNvPr id="13" name="Picture 6" descr="Image result for autonomous">
            <a:extLst>
              <a:ext uri="{FF2B5EF4-FFF2-40B4-BE49-F238E27FC236}">
                <a16:creationId xmlns:a16="http://schemas.microsoft.com/office/drawing/2014/main" id="{87317F36-404A-4C79-81CB-6C2FFEAFD6A3}"/>
              </a:ext>
            </a:extLst>
          </p:cNvPr>
          <p:cNvPicPr>
            <a:picLocks noChangeAspect="1" noChangeArrowheads="1"/>
          </p:cNvPicPr>
          <p:nvPr/>
        </p:nvPicPr>
        <p:blipFill>
          <a:blip r:embed="rId3" cstate="print"/>
          <a:srcRect/>
          <a:stretch>
            <a:fillRect/>
          </a:stretch>
        </p:blipFill>
        <p:spPr bwMode="auto">
          <a:xfrm>
            <a:off x="7021627" y="5317766"/>
            <a:ext cx="2893773" cy="1540234"/>
          </a:xfrm>
          <a:prstGeom prst="rect">
            <a:avLst/>
          </a:prstGeom>
          <a:noFill/>
        </p:spPr>
      </p:pic>
      <p:sp>
        <p:nvSpPr>
          <p:cNvPr id="14" name="Rectangle 13">
            <a:extLst>
              <a:ext uri="{FF2B5EF4-FFF2-40B4-BE49-F238E27FC236}">
                <a16:creationId xmlns:a16="http://schemas.microsoft.com/office/drawing/2014/main" id="{DDFBD0CB-DFB9-4BDF-8B85-5F4EC65702AC}"/>
              </a:ext>
            </a:extLst>
          </p:cNvPr>
          <p:cNvSpPr/>
          <p:nvPr/>
        </p:nvSpPr>
        <p:spPr>
          <a:xfrm>
            <a:off x="7401212" y="4857473"/>
            <a:ext cx="22481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Autonomous Systems</a:t>
            </a:r>
          </a:p>
        </p:txBody>
      </p:sp>
      <p:pic>
        <p:nvPicPr>
          <p:cNvPr id="15" name="Picture 17" descr="Architect rolls and architectural plan,technical project drawing">
            <a:extLst>
              <a:ext uri="{FF2B5EF4-FFF2-40B4-BE49-F238E27FC236}">
                <a16:creationId xmlns:a16="http://schemas.microsoft.com/office/drawing/2014/main" id="{40C824F6-DAEE-4676-8C08-F4F332028128}"/>
              </a:ext>
            </a:extLst>
          </p:cNvPr>
          <p:cNvPicPr>
            <a:picLocks noChangeAspect="1" noChangeArrowheads="1"/>
          </p:cNvPicPr>
          <p:nvPr/>
        </p:nvPicPr>
        <p:blipFill>
          <a:blip r:embed="rId4" cstate="print"/>
          <a:srcRect/>
          <a:stretch>
            <a:fillRect/>
          </a:stretch>
        </p:blipFill>
        <p:spPr bwMode="auto">
          <a:xfrm>
            <a:off x="3626696" y="4714093"/>
            <a:ext cx="3087355" cy="1438768"/>
          </a:xfrm>
          <a:prstGeom prst="rect">
            <a:avLst/>
          </a:prstGeom>
          <a:noFill/>
        </p:spPr>
      </p:pic>
      <p:sp>
        <p:nvSpPr>
          <p:cNvPr id="16" name="TextBox 15">
            <a:extLst>
              <a:ext uri="{FF2B5EF4-FFF2-40B4-BE49-F238E27FC236}">
                <a16:creationId xmlns:a16="http://schemas.microsoft.com/office/drawing/2014/main" id="{1116B44D-95DD-4444-AF80-E9AB00614638}"/>
              </a:ext>
            </a:extLst>
          </p:cNvPr>
          <p:cNvSpPr txBox="1"/>
          <p:nvPr/>
        </p:nvSpPr>
        <p:spPr>
          <a:xfrm>
            <a:off x="4512751" y="4283207"/>
            <a:ext cx="2456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Planning</a:t>
            </a:r>
          </a:p>
        </p:txBody>
      </p:sp>
      <p:sp>
        <p:nvSpPr>
          <p:cNvPr id="17" name="TextBox 16">
            <a:extLst>
              <a:ext uri="{FF2B5EF4-FFF2-40B4-BE49-F238E27FC236}">
                <a16:creationId xmlns:a16="http://schemas.microsoft.com/office/drawing/2014/main" id="{39550D09-C0D4-411E-A284-036757EC9FEB}"/>
              </a:ext>
            </a:extLst>
          </p:cNvPr>
          <p:cNvSpPr txBox="1"/>
          <p:nvPr/>
        </p:nvSpPr>
        <p:spPr>
          <a:xfrm>
            <a:off x="3377311" y="1488993"/>
            <a:ext cx="34850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Reasoning Under Uncertainty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8" descr="Image result for search artificial intelligence maze">
            <a:extLst>
              <a:ext uri="{FF2B5EF4-FFF2-40B4-BE49-F238E27FC236}">
                <a16:creationId xmlns:a16="http://schemas.microsoft.com/office/drawing/2014/main" id="{963A7EFF-D14B-461E-94F1-20344914A555}"/>
              </a:ext>
            </a:extLst>
          </p:cNvPr>
          <p:cNvPicPr>
            <a:picLocks noChangeAspect="1" noChangeArrowheads="1"/>
          </p:cNvPicPr>
          <p:nvPr/>
        </p:nvPicPr>
        <p:blipFill>
          <a:blip r:embed="rId5" cstate="print"/>
          <a:srcRect/>
          <a:stretch>
            <a:fillRect/>
          </a:stretch>
        </p:blipFill>
        <p:spPr bwMode="auto">
          <a:xfrm>
            <a:off x="9419994" y="1513952"/>
            <a:ext cx="1175207" cy="1175208"/>
          </a:xfrm>
          <a:prstGeom prst="rect">
            <a:avLst/>
          </a:prstGeom>
          <a:noFill/>
        </p:spPr>
      </p:pic>
      <p:sp>
        <p:nvSpPr>
          <p:cNvPr id="20" name="TextBox 19">
            <a:extLst>
              <a:ext uri="{FF2B5EF4-FFF2-40B4-BE49-F238E27FC236}">
                <a16:creationId xmlns:a16="http://schemas.microsoft.com/office/drawing/2014/main" id="{BD4EC2C5-E3EB-4B0B-B51F-3418BEAA544F}"/>
              </a:ext>
            </a:extLst>
          </p:cNvPr>
          <p:cNvSpPr txBox="1"/>
          <p:nvPr/>
        </p:nvSpPr>
        <p:spPr>
          <a:xfrm>
            <a:off x="8901816" y="1094570"/>
            <a:ext cx="232987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Search &amp; Optimization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2F69D724-0A04-4BB4-938E-E647BCD1A4DD}"/>
              </a:ext>
            </a:extLst>
          </p:cNvPr>
          <p:cNvGrpSpPr/>
          <p:nvPr/>
        </p:nvGrpSpPr>
        <p:grpSpPr>
          <a:xfrm>
            <a:off x="4375894" y="1884698"/>
            <a:ext cx="1461007" cy="1636155"/>
            <a:chOff x="2380583" y="1554334"/>
            <a:chExt cx="2630329" cy="2889078"/>
          </a:xfrm>
        </p:grpSpPr>
        <p:pic>
          <p:nvPicPr>
            <p:cNvPr id="22" name="Picture 21">
              <a:extLst>
                <a:ext uri="{FF2B5EF4-FFF2-40B4-BE49-F238E27FC236}">
                  <a16:creationId xmlns:a16="http://schemas.microsoft.com/office/drawing/2014/main" id="{BC5DF290-38ED-4BBF-B0A9-F63ADFAAA7E5}"/>
                </a:ext>
              </a:extLst>
            </p:cNvPr>
            <p:cNvPicPr>
              <a:picLocks noChangeAspect="1"/>
            </p:cNvPicPr>
            <p:nvPr/>
          </p:nvPicPr>
          <p:blipFill>
            <a:blip r:embed="rId6"/>
            <a:stretch>
              <a:fillRect/>
            </a:stretch>
          </p:blipFill>
          <p:spPr>
            <a:xfrm>
              <a:off x="2834068" y="2414587"/>
              <a:ext cx="1476375" cy="2028825"/>
            </a:xfrm>
            <a:prstGeom prst="rect">
              <a:avLst/>
            </a:prstGeom>
          </p:spPr>
        </p:pic>
        <p:pic>
          <p:nvPicPr>
            <p:cNvPr id="23" name="Picture 22">
              <a:extLst>
                <a:ext uri="{FF2B5EF4-FFF2-40B4-BE49-F238E27FC236}">
                  <a16:creationId xmlns:a16="http://schemas.microsoft.com/office/drawing/2014/main" id="{BF9540D8-28C8-4B79-9210-B04319FA8CC9}"/>
                </a:ext>
              </a:extLst>
            </p:cNvPr>
            <p:cNvPicPr>
              <a:picLocks noChangeAspect="1"/>
            </p:cNvPicPr>
            <p:nvPr/>
          </p:nvPicPr>
          <p:blipFill>
            <a:blip r:embed="rId7"/>
            <a:stretch>
              <a:fillRect/>
            </a:stretch>
          </p:blipFill>
          <p:spPr>
            <a:xfrm rot="922798">
              <a:off x="4240530" y="1844851"/>
              <a:ext cx="770382" cy="1057226"/>
            </a:xfrm>
            <a:prstGeom prst="rect">
              <a:avLst/>
            </a:prstGeom>
          </p:spPr>
        </p:pic>
        <p:pic>
          <p:nvPicPr>
            <p:cNvPr id="24" name="Picture 23">
              <a:extLst>
                <a:ext uri="{FF2B5EF4-FFF2-40B4-BE49-F238E27FC236}">
                  <a16:creationId xmlns:a16="http://schemas.microsoft.com/office/drawing/2014/main" id="{7053C27A-C027-4782-8C7D-F6C245D8CB41}"/>
                </a:ext>
              </a:extLst>
            </p:cNvPr>
            <p:cNvPicPr>
              <a:picLocks noChangeAspect="1"/>
            </p:cNvPicPr>
            <p:nvPr/>
          </p:nvPicPr>
          <p:blipFill>
            <a:blip r:embed="rId7"/>
            <a:stretch>
              <a:fillRect/>
            </a:stretch>
          </p:blipFill>
          <p:spPr>
            <a:xfrm rot="19368311">
              <a:off x="2380583" y="2071572"/>
              <a:ext cx="464488" cy="637436"/>
            </a:xfrm>
            <a:prstGeom prst="rect">
              <a:avLst/>
            </a:prstGeom>
          </p:spPr>
        </p:pic>
        <p:pic>
          <p:nvPicPr>
            <p:cNvPr id="25" name="Picture 24">
              <a:extLst>
                <a:ext uri="{FF2B5EF4-FFF2-40B4-BE49-F238E27FC236}">
                  <a16:creationId xmlns:a16="http://schemas.microsoft.com/office/drawing/2014/main" id="{6E0BA7C6-45AA-42BB-B717-C8B5A3EA1738}"/>
                </a:ext>
              </a:extLst>
            </p:cNvPr>
            <p:cNvPicPr>
              <a:picLocks noChangeAspect="1"/>
            </p:cNvPicPr>
            <p:nvPr/>
          </p:nvPicPr>
          <p:blipFill>
            <a:blip r:embed="rId7"/>
            <a:stretch>
              <a:fillRect/>
            </a:stretch>
          </p:blipFill>
          <p:spPr>
            <a:xfrm>
              <a:off x="3281421" y="1554334"/>
              <a:ext cx="592856" cy="813600"/>
            </a:xfrm>
            <a:prstGeom prst="rect">
              <a:avLst/>
            </a:prstGeom>
          </p:spPr>
        </p:pic>
      </p:grpSp>
      <p:pic>
        <p:nvPicPr>
          <p:cNvPr id="6148" name="Picture 4" descr="Fastai | End-to-End Computer Vision application with Fastai">
            <a:extLst>
              <a:ext uri="{FF2B5EF4-FFF2-40B4-BE49-F238E27FC236}">
                <a16:creationId xmlns:a16="http://schemas.microsoft.com/office/drawing/2014/main" id="{01B80BB2-743F-4E15-B7A3-9C60CD8FD8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243" y="1900867"/>
            <a:ext cx="2966708" cy="1976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1BA0EEA-7230-4ED7-88EF-52E33E78ED8B}"/>
              </a:ext>
            </a:extLst>
          </p:cNvPr>
          <p:cNvSpPr txBox="1"/>
          <p:nvPr/>
        </p:nvSpPr>
        <p:spPr>
          <a:xfrm>
            <a:off x="603509" y="1475086"/>
            <a:ext cx="1751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Computer vision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150" name="Picture 6" descr="Speech Recognition Algorithm - Brought to you by ITChronicles">
            <a:extLst>
              <a:ext uri="{FF2B5EF4-FFF2-40B4-BE49-F238E27FC236}">
                <a16:creationId xmlns:a16="http://schemas.microsoft.com/office/drawing/2014/main" id="{C49F22B3-5EDF-4133-85B1-665F49DA4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479" y="4957548"/>
            <a:ext cx="2994467" cy="16843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aybe robots won&amp;#39;t kill us if they read &amp;#39;good&amp;#39; books - Futurity">
            <a:extLst>
              <a:ext uri="{FF2B5EF4-FFF2-40B4-BE49-F238E27FC236}">
                <a16:creationId xmlns:a16="http://schemas.microsoft.com/office/drawing/2014/main" id="{49CA52BE-0488-46BD-9597-F49AA622A8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093" y="2689160"/>
            <a:ext cx="1830992" cy="16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509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Natural language processing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dirty="0"/>
              <a:t>Natural language processing</a:t>
            </a:r>
            <a:r>
              <a:rPr lang="en-US" dirty="0"/>
              <a:t> (NLP) is a subfield of </a:t>
            </a:r>
          </a:p>
          <a:p>
            <a:pPr lvl="1"/>
            <a:r>
              <a:rPr lang="en-US" dirty="0"/>
              <a:t>linguistics, </a:t>
            </a:r>
          </a:p>
          <a:p>
            <a:pPr lvl="1"/>
            <a:r>
              <a:rPr lang="en-US" dirty="0"/>
              <a:t>computer science, and </a:t>
            </a:r>
          </a:p>
          <a:p>
            <a:pPr lvl="1"/>
            <a:r>
              <a:rPr lang="en-US" dirty="0"/>
              <a:t>artificial intelligence </a:t>
            </a:r>
          </a:p>
          <a:p>
            <a:r>
              <a:rPr lang="en-US" dirty="0"/>
              <a:t>It concerned with the interactions between computers and human language, in particular how to program computers to process and analyze large amounts of natural language data. </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41</a:t>
            </a:fld>
            <a:endParaRPr lang="he-IL" dirty="0"/>
          </a:p>
        </p:txBody>
      </p:sp>
      <p:pic>
        <p:nvPicPr>
          <p:cNvPr id="27650" name="Picture 2" descr="Montreal Natural Language Processing (MTL-NLP) | LinkedIn">
            <a:extLst>
              <a:ext uri="{FF2B5EF4-FFF2-40B4-BE49-F238E27FC236}">
                <a16:creationId xmlns:a16="http://schemas.microsoft.com/office/drawing/2014/main" id="{8B0BB824-A6DE-4368-B409-0534F7895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262" y="4801863"/>
            <a:ext cx="3622265" cy="1919612"/>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594 Robot Reads Books Stock Photos, Pictures &amp;amp; Royalty-Free Images - iStock">
            <a:extLst>
              <a:ext uri="{FF2B5EF4-FFF2-40B4-BE49-F238E27FC236}">
                <a16:creationId xmlns:a16="http://schemas.microsoft.com/office/drawing/2014/main" id="{804981BD-87C7-419E-A883-404A1AC02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976" y="4903772"/>
            <a:ext cx="27432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701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Natural language processing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The goal is a computer capable of "understanding" the contents of documents, including the contextual nuances of the language within them. </a:t>
            </a:r>
          </a:p>
          <a:p>
            <a:r>
              <a:rPr lang="en-US" dirty="0"/>
              <a:t>The technology can then accurately extract information and insights contained in the documents, as well as categorize, and organize the documents themselves.</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42</a:t>
            </a:fld>
            <a:endParaRPr lang="he-IL" dirty="0"/>
          </a:p>
        </p:txBody>
      </p:sp>
      <p:pic>
        <p:nvPicPr>
          <p:cNvPr id="26626" name="Picture 2" descr="Make Robots Understand Texts with OCR for Robots">
            <a:extLst>
              <a:ext uri="{FF2B5EF4-FFF2-40B4-BE49-F238E27FC236}">
                <a16:creationId xmlns:a16="http://schemas.microsoft.com/office/drawing/2014/main" id="{C6643A95-EF22-489A-9DB9-33F4CE24E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563" y="4021186"/>
            <a:ext cx="3826037" cy="255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417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92500" lnSpcReduction="20000"/>
          </a:bodyPr>
          <a:lstStyle/>
          <a:p>
            <a:r>
              <a:rPr lang="en-US" dirty="0"/>
              <a:t>Searching</a:t>
            </a:r>
          </a:p>
          <a:p>
            <a:r>
              <a:rPr lang="en-US" dirty="0"/>
              <a:t>Machine Translation</a:t>
            </a:r>
          </a:p>
          <a:p>
            <a:r>
              <a:rPr lang="en-US" dirty="0"/>
              <a:t>Text Summarization</a:t>
            </a:r>
          </a:p>
          <a:p>
            <a:r>
              <a:rPr lang="en-US" dirty="0"/>
              <a:t>Named-Entity Recognition</a:t>
            </a:r>
          </a:p>
          <a:p>
            <a:r>
              <a:rPr lang="en-US" dirty="0"/>
              <a:t>Parts-of-Speech tagging (POS)</a:t>
            </a:r>
          </a:p>
          <a:p>
            <a:r>
              <a:rPr lang="en-US" dirty="0"/>
              <a:t>Information Retrieval </a:t>
            </a:r>
          </a:p>
          <a:p>
            <a:r>
              <a:rPr lang="en-US" dirty="0"/>
              <a:t>Information Grouping</a:t>
            </a:r>
          </a:p>
          <a:p>
            <a:r>
              <a:rPr lang="en-US" dirty="0"/>
              <a:t>Sentiment Analysis</a:t>
            </a:r>
          </a:p>
          <a:p>
            <a:r>
              <a:rPr lang="en-US" dirty="0"/>
              <a:t>Answering Queries</a:t>
            </a:r>
          </a:p>
          <a:p>
            <a:r>
              <a:rPr lang="en-US" dirty="0"/>
              <a:t>Automated speech recognition (ASR)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43</a:t>
            </a:fld>
            <a:endParaRPr lang="he-IL" dirty="0"/>
          </a:p>
        </p:txBody>
      </p:sp>
    </p:spTree>
    <p:extLst>
      <p:ext uri="{BB962C8B-B14F-4D97-AF65-F5344CB8AC3E}">
        <p14:creationId xmlns:p14="http://schemas.microsoft.com/office/powerpoint/2010/main" val="784655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92500" lnSpcReduction="20000"/>
          </a:bodyPr>
          <a:lstStyle/>
          <a:p>
            <a:r>
              <a:rPr lang="en-US" dirty="0">
                <a:highlight>
                  <a:srgbClr val="FFFF00"/>
                </a:highlight>
              </a:rPr>
              <a:t>Searching</a:t>
            </a:r>
          </a:p>
          <a:p>
            <a:r>
              <a:rPr lang="en-US" dirty="0"/>
              <a:t>Machine Translation</a:t>
            </a:r>
          </a:p>
          <a:p>
            <a:r>
              <a:rPr lang="en-US" dirty="0"/>
              <a:t>Text Summarization</a:t>
            </a:r>
          </a:p>
          <a:p>
            <a:r>
              <a:rPr lang="en-US" dirty="0"/>
              <a:t>Named-Entity Recognition</a:t>
            </a:r>
          </a:p>
          <a:p>
            <a:r>
              <a:rPr lang="en-US" dirty="0"/>
              <a:t>Parts-of-Speech tagging (POS)</a:t>
            </a:r>
          </a:p>
          <a:p>
            <a:r>
              <a:rPr lang="en-US" dirty="0"/>
              <a:t>Information Retrieval </a:t>
            </a:r>
          </a:p>
          <a:p>
            <a:r>
              <a:rPr lang="en-US" dirty="0"/>
              <a:t>Information Grouping</a:t>
            </a:r>
          </a:p>
          <a:p>
            <a:r>
              <a:rPr lang="en-US" dirty="0"/>
              <a:t>Sentiment Analysis</a:t>
            </a:r>
          </a:p>
          <a:p>
            <a:r>
              <a:rPr lang="en-US" dirty="0"/>
              <a:t>Answering Queries</a:t>
            </a:r>
          </a:p>
          <a:p>
            <a:r>
              <a:rPr lang="en-US" dirty="0"/>
              <a:t>Automated speech recognition (ASR)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44</a:t>
            </a:fld>
            <a:endParaRPr lang="he-IL" dirty="0"/>
          </a:p>
        </p:txBody>
      </p:sp>
    </p:spTree>
    <p:extLst>
      <p:ext uri="{BB962C8B-B14F-4D97-AF65-F5344CB8AC3E}">
        <p14:creationId xmlns:p14="http://schemas.microsoft.com/office/powerpoint/2010/main" val="4282126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Searching - NLP algorithms identify specific elements in the text. </a:t>
            </a:r>
          </a:p>
          <a:p>
            <a:r>
              <a:rPr lang="en-US" dirty="0"/>
              <a:t>You can: </a:t>
            </a:r>
          </a:p>
          <a:p>
            <a:pPr lvl="1"/>
            <a:r>
              <a:rPr lang="en-US" dirty="0"/>
              <a:t>search for keywords in a document, </a:t>
            </a:r>
          </a:p>
          <a:p>
            <a:pPr lvl="1"/>
            <a:r>
              <a:rPr lang="en-US" dirty="0"/>
              <a:t>run a contextual search for synonyms, </a:t>
            </a:r>
          </a:p>
          <a:p>
            <a:pPr lvl="1"/>
            <a:r>
              <a:rPr lang="en-US" dirty="0"/>
              <a:t>detect misspelled words, or similar entries and more. </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45</a:t>
            </a:fld>
            <a:endParaRPr lang="he-IL" dirty="0"/>
          </a:p>
        </p:txBody>
      </p:sp>
      <p:pic>
        <p:nvPicPr>
          <p:cNvPr id="28674" name="Picture 2" descr="More 70 Robot Synonyms. Similar words for Robot.">
            <a:extLst>
              <a:ext uri="{FF2B5EF4-FFF2-40B4-BE49-F238E27FC236}">
                <a16:creationId xmlns:a16="http://schemas.microsoft.com/office/drawing/2014/main" id="{69931A50-E0E9-4285-8FD1-187EFAEA8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260" y="3897578"/>
            <a:ext cx="4588832" cy="2823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263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Examples for a searching task:</a:t>
            </a:r>
          </a:p>
          <a:p>
            <a:pPr lvl="1"/>
            <a:r>
              <a:rPr lang="en-US" b="1" dirty="0" err="1"/>
              <a:t>Aviad</a:t>
            </a:r>
            <a:r>
              <a:rPr lang="en-US" b="1" dirty="0"/>
              <a:t> </a:t>
            </a:r>
            <a:r>
              <a:rPr lang="en-US" b="1" dirty="0" err="1"/>
              <a:t>Elyashar</a:t>
            </a:r>
            <a:r>
              <a:rPr lang="en-US" dirty="0"/>
              <a:t>, Rami </a:t>
            </a:r>
            <a:r>
              <a:rPr lang="en-US" dirty="0" err="1"/>
              <a:t>Puzis</a:t>
            </a:r>
            <a:r>
              <a:rPr lang="en-US" dirty="0"/>
              <a:t>, and Michael Fire, ”</a:t>
            </a:r>
            <a:r>
              <a:rPr lang="en-US" b="1" dirty="0"/>
              <a:t>It Runs in the Family: Unsupervised Algorithm for Alternative Name Suggestion Using Digitized Family Trees</a:t>
            </a:r>
            <a:r>
              <a:rPr lang="en-US" dirty="0"/>
              <a:t>,</a:t>
            </a:r>
            <a:r>
              <a:rPr lang="en-US" b="1" dirty="0"/>
              <a:t>” </a:t>
            </a:r>
            <a:r>
              <a:rPr lang="en-US" dirty="0"/>
              <a:t>IEEE Transactions on Knowledge and Data Engineering Journal, 2021</a:t>
            </a:r>
          </a:p>
          <a:p>
            <a:pPr lvl="1"/>
            <a:r>
              <a:rPr lang="en-US" b="1" dirty="0" err="1"/>
              <a:t>Aviad</a:t>
            </a:r>
            <a:r>
              <a:rPr lang="en-US" b="1" dirty="0"/>
              <a:t> </a:t>
            </a:r>
            <a:r>
              <a:rPr lang="en-US" b="1" dirty="0" err="1"/>
              <a:t>Elyashar</a:t>
            </a:r>
            <a:r>
              <a:rPr lang="en-US" dirty="0"/>
              <a:t>, Rami </a:t>
            </a:r>
            <a:r>
              <a:rPr lang="en-US" dirty="0" err="1"/>
              <a:t>Puzis</a:t>
            </a:r>
            <a:r>
              <a:rPr lang="en-US" dirty="0"/>
              <a:t>, and Michael Fire, ”</a:t>
            </a:r>
            <a:r>
              <a:rPr lang="en-US" b="1" dirty="0"/>
              <a:t>How does that name sound? Name representation learning using accent-specific speech generation</a:t>
            </a:r>
            <a:r>
              <a:rPr lang="en-US" dirty="0"/>
              <a:t>,</a:t>
            </a:r>
            <a:r>
              <a:rPr lang="en-US" b="1" dirty="0"/>
              <a:t>” </a:t>
            </a:r>
            <a:br>
              <a:rPr lang="en-US" dirty="0"/>
            </a:br>
            <a:r>
              <a:rPr lang="en-US" dirty="0"/>
              <a:t>Knowledge-Based Systems Journal, Volume 227, 2021</a:t>
            </a:r>
          </a:p>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46</a:t>
            </a:fld>
            <a:endParaRPr lang="he-IL" dirty="0"/>
          </a:p>
        </p:txBody>
      </p:sp>
    </p:spTree>
    <p:extLst>
      <p:ext uri="{BB962C8B-B14F-4D97-AF65-F5344CB8AC3E}">
        <p14:creationId xmlns:p14="http://schemas.microsoft.com/office/powerpoint/2010/main" val="176796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47</a:t>
            </a:fld>
            <a:endParaRPr lang="he-IL" dirty="0"/>
          </a:p>
        </p:txBody>
      </p:sp>
      <p:pic>
        <p:nvPicPr>
          <p:cNvPr id="31748" name="Picture 4" descr="Name Cloud for United States 2015 - Behind the Name">
            <a:extLst>
              <a:ext uri="{FF2B5EF4-FFF2-40B4-BE49-F238E27FC236}">
                <a16:creationId xmlns:a16="http://schemas.microsoft.com/office/drawing/2014/main" id="{706CD500-6BE7-46B5-ABC5-FA2AA8BE3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131" y="1356373"/>
            <a:ext cx="5883469" cy="5365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2111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48</a:t>
            </a:fld>
            <a:endParaRPr lang="he-IL" dirty="0"/>
          </a:p>
        </p:txBody>
      </p:sp>
      <p:sp>
        <p:nvSpPr>
          <p:cNvPr id="6" name="Content Placeholder 2">
            <a:extLst>
              <a:ext uri="{FF2B5EF4-FFF2-40B4-BE49-F238E27FC236}">
                <a16:creationId xmlns:a16="http://schemas.microsoft.com/office/drawing/2014/main" id="{6B7DE566-658E-4168-ACB2-86ABBB81A9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Searching for a person’s name is a typical online activity on the Web or on databases.</a:t>
            </a:r>
          </a:p>
          <a:p>
            <a:pPr marL="0" indent="0">
              <a:buNone/>
            </a:pPr>
            <a:br>
              <a:rPr lang="en-US" dirty="0"/>
            </a:br>
            <a:endParaRPr lang="en-US" dirty="0"/>
          </a:p>
        </p:txBody>
      </p:sp>
      <p:pic>
        <p:nvPicPr>
          <p:cNvPr id="5" name="Picture 4">
            <a:extLst>
              <a:ext uri="{FF2B5EF4-FFF2-40B4-BE49-F238E27FC236}">
                <a16:creationId xmlns:a16="http://schemas.microsoft.com/office/drawing/2014/main" id="{13919F83-7BDC-4482-B4E7-75F574E590AE}"/>
              </a:ext>
            </a:extLst>
          </p:cNvPr>
          <p:cNvPicPr>
            <a:picLocks noChangeAspect="1"/>
          </p:cNvPicPr>
          <p:nvPr/>
        </p:nvPicPr>
        <p:blipFill>
          <a:blip r:embed="rId3"/>
          <a:stretch>
            <a:fillRect/>
          </a:stretch>
        </p:blipFill>
        <p:spPr>
          <a:xfrm>
            <a:off x="9504784" y="179031"/>
            <a:ext cx="2506948" cy="1665255"/>
          </a:xfrm>
          <a:prstGeom prst="rect">
            <a:avLst/>
          </a:prstGeom>
        </p:spPr>
      </p:pic>
      <p:pic>
        <p:nvPicPr>
          <p:cNvPr id="40964" name="Picture 4" descr="Article Writing | Markateur">
            <a:extLst>
              <a:ext uri="{FF2B5EF4-FFF2-40B4-BE49-F238E27FC236}">
                <a16:creationId xmlns:a16="http://schemas.microsoft.com/office/drawing/2014/main" id="{BC872706-E08E-41A6-90D7-F2900A33D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74" y="3547480"/>
            <a:ext cx="3195194" cy="2102692"/>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descr="pMD Blog - The Key to Physician Happiness? Patients!">
            <a:extLst>
              <a:ext uri="{FF2B5EF4-FFF2-40B4-BE49-F238E27FC236}">
                <a16:creationId xmlns:a16="http://schemas.microsoft.com/office/drawing/2014/main" id="{A964476D-0849-4813-A695-77B8E358D2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69" t="9330" r="19551" b="8384"/>
          <a:stretch/>
        </p:blipFill>
        <p:spPr bwMode="auto">
          <a:xfrm>
            <a:off x="4953495" y="3194277"/>
            <a:ext cx="2323322" cy="3135086"/>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descr="How to use Sales Emails to acquire new customers - GR8 Sales Training  Solutions">
            <a:extLst>
              <a:ext uri="{FF2B5EF4-FFF2-40B4-BE49-F238E27FC236}">
                <a16:creationId xmlns:a16="http://schemas.microsoft.com/office/drawing/2014/main" id="{F4742397-4FE8-4D96-8883-BEA6269EA4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8868" y="3569964"/>
            <a:ext cx="3662282" cy="2080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455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49</a:t>
            </a:fld>
            <a:endParaRPr lang="he-IL" dirty="0"/>
          </a:p>
        </p:txBody>
      </p:sp>
      <p:sp>
        <p:nvSpPr>
          <p:cNvPr id="6" name="Content Placeholder 2">
            <a:extLst>
              <a:ext uri="{FF2B5EF4-FFF2-40B4-BE49-F238E27FC236}">
                <a16:creationId xmlns:a16="http://schemas.microsoft.com/office/drawing/2014/main" id="{6B7DE566-658E-4168-ACB2-86ABBB81A9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However, Web search engines provide few accurate results to queries containing names.</a:t>
            </a:r>
            <a:br>
              <a:rPr lang="en-US" dirty="0"/>
            </a:br>
            <a:endParaRPr lang="en-US" dirty="0"/>
          </a:p>
        </p:txBody>
      </p:sp>
      <p:pic>
        <p:nvPicPr>
          <p:cNvPr id="7" name="Picture 6">
            <a:extLst>
              <a:ext uri="{FF2B5EF4-FFF2-40B4-BE49-F238E27FC236}">
                <a16:creationId xmlns:a16="http://schemas.microsoft.com/office/drawing/2014/main" id="{69B962CD-B93D-487D-A083-2E4E1240F8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867" y="4288371"/>
            <a:ext cx="1888592" cy="1888592"/>
          </a:xfrm>
          <a:prstGeom prst="rect">
            <a:avLst/>
          </a:prstGeom>
        </p:spPr>
      </p:pic>
      <p:pic>
        <p:nvPicPr>
          <p:cNvPr id="8" name="Picture 7">
            <a:extLst>
              <a:ext uri="{FF2B5EF4-FFF2-40B4-BE49-F238E27FC236}">
                <a16:creationId xmlns:a16="http://schemas.microsoft.com/office/drawing/2014/main" id="{2E657ABC-D62A-4ADF-947B-EB5DA551F1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0004" y="3809328"/>
            <a:ext cx="2726792" cy="2726792"/>
          </a:xfrm>
          <a:prstGeom prst="rect">
            <a:avLst/>
          </a:prstGeom>
        </p:spPr>
      </p:pic>
      <p:pic>
        <p:nvPicPr>
          <p:cNvPr id="9" name="Picture 8">
            <a:extLst>
              <a:ext uri="{FF2B5EF4-FFF2-40B4-BE49-F238E27FC236}">
                <a16:creationId xmlns:a16="http://schemas.microsoft.com/office/drawing/2014/main" id="{F8E8E827-5D46-4FEF-AAB6-E748395198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0087" y="3374277"/>
            <a:ext cx="2192408" cy="2192408"/>
          </a:xfrm>
          <a:prstGeom prst="rect">
            <a:avLst/>
          </a:prstGeom>
        </p:spPr>
      </p:pic>
    </p:spTree>
    <p:extLst>
      <p:ext uri="{BB962C8B-B14F-4D97-AF65-F5344CB8AC3E}">
        <p14:creationId xmlns:p14="http://schemas.microsoft.com/office/powerpoint/2010/main" val="1361766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AI imitates human capabilities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5</a:t>
            </a:fld>
            <a:endParaRPr lang="he-IL"/>
          </a:p>
        </p:txBody>
      </p:sp>
      <p:sp>
        <p:nvSpPr>
          <p:cNvPr id="7" name="TextBox 6">
            <a:extLst>
              <a:ext uri="{FF2B5EF4-FFF2-40B4-BE49-F238E27FC236}">
                <a16:creationId xmlns:a16="http://schemas.microsoft.com/office/drawing/2014/main" id="{F8DD09C5-B7E0-44EC-A8E2-2538E9B24721}"/>
              </a:ext>
            </a:extLst>
          </p:cNvPr>
          <p:cNvSpPr txBox="1"/>
          <p:nvPr/>
        </p:nvSpPr>
        <p:spPr>
          <a:xfrm>
            <a:off x="1078857" y="4188612"/>
            <a:ext cx="1397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Speech recognition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2" descr="Robotics">
            <a:extLst>
              <a:ext uri="{FF2B5EF4-FFF2-40B4-BE49-F238E27FC236}">
                <a16:creationId xmlns:a16="http://schemas.microsoft.com/office/drawing/2014/main" id="{B4B14930-15CD-49EE-AFFB-2AA4469608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308" y="3694919"/>
            <a:ext cx="2071246" cy="14011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7FD3D8-742B-4F2D-9DE9-F9A6D9127415}"/>
              </a:ext>
            </a:extLst>
          </p:cNvPr>
          <p:cNvSpPr txBox="1"/>
          <p:nvPr/>
        </p:nvSpPr>
        <p:spPr>
          <a:xfrm>
            <a:off x="10595201" y="3319306"/>
            <a:ext cx="1004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Robotics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6460AD1-5D0F-4FD8-8549-F6BE50DE61DF}"/>
              </a:ext>
            </a:extLst>
          </p:cNvPr>
          <p:cNvSpPr txBox="1"/>
          <p:nvPr/>
        </p:nvSpPr>
        <p:spPr>
          <a:xfrm>
            <a:off x="7021627" y="2034953"/>
            <a:ext cx="18744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Natural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processing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6" descr="Image result for autonomous">
            <a:extLst>
              <a:ext uri="{FF2B5EF4-FFF2-40B4-BE49-F238E27FC236}">
                <a16:creationId xmlns:a16="http://schemas.microsoft.com/office/drawing/2014/main" id="{87317F36-404A-4C79-81CB-6C2FFEAFD6A3}"/>
              </a:ext>
            </a:extLst>
          </p:cNvPr>
          <p:cNvPicPr>
            <a:picLocks noChangeAspect="1" noChangeArrowheads="1"/>
          </p:cNvPicPr>
          <p:nvPr/>
        </p:nvPicPr>
        <p:blipFill>
          <a:blip r:embed="rId3" cstate="print"/>
          <a:srcRect/>
          <a:stretch>
            <a:fillRect/>
          </a:stretch>
        </p:blipFill>
        <p:spPr bwMode="auto">
          <a:xfrm>
            <a:off x="7021627" y="5317766"/>
            <a:ext cx="2893773" cy="1540234"/>
          </a:xfrm>
          <a:prstGeom prst="rect">
            <a:avLst/>
          </a:prstGeom>
          <a:noFill/>
        </p:spPr>
      </p:pic>
      <p:sp>
        <p:nvSpPr>
          <p:cNvPr id="14" name="Rectangle 13">
            <a:extLst>
              <a:ext uri="{FF2B5EF4-FFF2-40B4-BE49-F238E27FC236}">
                <a16:creationId xmlns:a16="http://schemas.microsoft.com/office/drawing/2014/main" id="{DDFBD0CB-DFB9-4BDF-8B85-5F4EC65702AC}"/>
              </a:ext>
            </a:extLst>
          </p:cNvPr>
          <p:cNvSpPr/>
          <p:nvPr/>
        </p:nvSpPr>
        <p:spPr>
          <a:xfrm>
            <a:off x="7401212" y="4857473"/>
            <a:ext cx="22481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Autonomous Systems</a:t>
            </a:r>
          </a:p>
        </p:txBody>
      </p:sp>
      <p:pic>
        <p:nvPicPr>
          <p:cNvPr id="15" name="Picture 17" descr="Architect rolls and architectural plan,technical project drawing">
            <a:extLst>
              <a:ext uri="{FF2B5EF4-FFF2-40B4-BE49-F238E27FC236}">
                <a16:creationId xmlns:a16="http://schemas.microsoft.com/office/drawing/2014/main" id="{40C824F6-DAEE-4676-8C08-F4F332028128}"/>
              </a:ext>
            </a:extLst>
          </p:cNvPr>
          <p:cNvPicPr>
            <a:picLocks noChangeAspect="1" noChangeArrowheads="1"/>
          </p:cNvPicPr>
          <p:nvPr/>
        </p:nvPicPr>
        <p:blipFill>
          <a:blip r:embed="rId4" cstate="print"/>
          <a:srcRect/>
          <a:stretch>
            <a:fillRect/>
          </a:stretch>
        </p:blipFill>
        <p:spPr bwMode="auto">
          <a:xfrm>
            <a:off x="3626696" y="4714093"/>
            <a:ext cx="3087355" cy="1438768"/>
          </a:xfrm>
          <a:prstGeom prst="rect">
            <a:avLst/>
          </a:prstGeom>
          <a:noFill/>
        </p:spPr>
      </p:pic>
      <p:sp>
        <p:nvSpPr>
          <p:cNvPr id="16" name="TextBox 15">
            <a:extLst>
              <a:ext uri="{FF2B5EF4-FFF2-40B4-BE49-F238E27FC236}">
                <a16:creationId xmlns:a16="http://schemas.microsoft.com/office/drawing/2014/main" id="{1116B44D-95DD-4444-AF80-E9AB00614638}"/>
              </a:ext>
            </a:extLst>
          </p:cNvPr>
          <p:cNvSpPr txBox="1"/>
          <p:nvPr/>
        </p:nvSpPr>
        <p:spPr>
          <a:xfrm>
            <a:off x="4512751" y="4283207"/>
            <a:ext cx="2456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Planning</a:t>
            </a:r>
          </a:p>
        </p:txBody>
      </p:sp>
      <p:sp>
        <p:nvSpPr>
          <p:cNvPr id="17" name="TextBox 16">
            <a:extLst>
              <a:ext uri="{FF2B5EF4-FFF2-40B4-BE49-F238E27FC236}">
                <a16:creationId xmlns:a16="http://schemas.microsoft.com/office/drawing/2014/main" id="{39550D09-C0D4-411E-A284-036757EC9FEB}"/>
              </a:ext>
            </a:extLst>
          </p:cNvPr>
          <p:cNvSpPr txBox="1"/>
          <p:nvPr/>
        </p:nvSpPr>
        <p:spPr>
          <a:xfrm>
            <a:off x="3377311" y="1488993"/>
            <a:ext cx="34850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Reasoning Under Uncertainty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8" descr="Image result for search artificial intelligence maze">
            <a:extLst>
              <a:ext uri="{FF2B5EF4-FFF2-40B4-BE49-F238E27FC236}">
                <a16:creationId xmlns:a16="http://schemas.microsoft.com/office/drawing/2014/main" id="{963A7EFF-D14B-461E-94F1-20344914A555}"/>
              </a:ext>
            </a:extLst>
          </p:cNvPr>
          <p:cNvPicPr>
            <a:picLocks noChangeAspect="1" noChangeArrowheads="1"/>
          </p:cNvPicPr>
          <p:nvPr/>
        </p:nvPicPr>
        <p:blipFill>
          <a:blip r:embed="rId5" cstate="print"/>
          <a:srcRect/>
          <a:stretch>
            <a:fillRect/>
          </a:stretch>
        </p:blipFill>
        <p:spPr bwMode="auto">
          <a:xfrm>
            <a:off x="9419994" y="1513952"/>
            <a:ext cx="1175207" cy="1175208"/>
          </a:xfrm>
          <a:prstGeom prst="rect">
            <a:avLst/>
          </a:prstGeom>
          <a:noFill/>
        </p:spPr>
      </p:pic>
      <p:sp>
        <p:nvSpPr>
          <p:cNvPr id="20" name="TextBox 19">
            <a:extLst>
              <a:ext uri="{FF2B5EF4-FFF2-40B4-BE49-F238E27FC236}">
                <a16:creationId xmlns:a16="http://schemas.microsoft.com/office/drawing/2014/main" id="{BD4EC2C5-E3EB-4B0B-B51F-3418BEAA544F}"/>
              </a:ext>
            </a:extLst>
          </p:cNvPr>
          <p:cNvSpPr txBox="1"/>
          <p:nvPr/>
        </p:nvSpPr>
        <p:spPr>
          <a:xfrm>
            <a:off x="8901816" y="1094570"/>
            <a:ext cx="232987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Search &amp; Optimization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2F69D724-0A04-4BB4-938E-E647BCD1A4DD}"/>
              </a:ext>
            </a:extLst>
          </p:cNvPr>
          <p:cNvGrpSpPr/>
          <p:nvPr/>
        </p:nvGrpSpPr>
        <p:grpSpPr>
          <a:xfrm>
            <a:off x="4375894" y="1884698"/>
            <a:ext cx="1461007" cy="1636155"/>
            <a:chOff x="2380583" y="1554334"/>
            <a:chExt cx="2630329" cy="2889078"/>
          </a:xfrm>
        </p:grpSpPr>
        <p:pic>
          <p:nvPicPr>
            <p:cNvPr id="22" name="Picture 21">
              <a:extLst>
                <a:ext uri="{FF2B5EF4-FFF2-40B4-BE49-F238E27FC236}">
                  <a16:creationId xmlns:a16="http://schemas.microsoft.com/office/drawing/2014/main" id="{BC5DF290-38ED-4BBF-B0A9-F63ADFAAA7E5}"/>
                </a:ext>
              </a:extLst>
            </p:cNvPr>
            <p:cNvPicPr>
              <a:picLocks noChangeAspect="1"/>
            </p:cNvPicPr>
            <p:nvPr/>
          </p:nvPicPr>
          <p:blipFill>
            <a:blip r:embed="rId6"/>
            <a:stretch>
              <a:fillRect/>
            </a:stretch>
          </p:blipFill>
          <p:spPr>
            <a:xfrm>
              <a:off x="2834068" y="2414587"/>
              <a:ext cx="1476375" cy="2028825"/>
            </a:xfrm>
            <a:prstGeom prst="rect">
              <a:avLst/>
            </a:prstGeom>
          </p:spPr>
        </p:pic>
        <p:pic>
          <p:nvPicPr>
            <p:cNvPr id="23" name="Picture 22">
              <a:extLst>
                <a:ext uri="{FF2B5EF4-FFF2-40B4-BE49-F238E27FC236}">
                  <a16:creationId xmlns:a16="http://schemas.microsoft.com/office/drawing/2014/main" id="{BF9540D8-28C8-4B79-9210-B04319FA8CC9}"/>
                </a:ext>
              </a:extLst>
            </p:cNvPr>
            <p:cNvPicPr>
              <a:picLocks noChangeAspect="1"/>
            </p:cNvPicPr>
            <p:nvPr/>
          </p:nvPicPr>
          <p:blipFill>
            <a:blip r:embed="rId7"/>
            <a:stretch>
              <a:fillRect/>
            </a:stretch>
          </p:blipFill>
          <p:spPr>
            <a:xfrm rot="922798">
              <a:off x="4240530" y="1844851"/>
              <a:ext cx="770382" cy="1057226"/>
            </a:xfrm>
            <a:prstGeom prst="rect">
              <a:avLst/>
            </a:prstGeom>
          </p:spPr>
        </p:pic>
        <p:pic>
          <p:nvPicPr>
            <p:cNvPr id="24" name="Picture 23">
              <a:extLst>
                <a:ext uri="{FF2B5EF4-FFF2-40B4-BE49-F238E27FC236}">
                  <a16:creationId xmlns:a16="http://schemas.microsoft.com/office/drawing/2014/main" id="{7053C27A-C027-4782-8C7D-F6C245D8CB41}"/>
                </a:ext>
              </a:extLst>
            </p:cNvPr>
            <p:cNvPicPr>
              <a:picLocks noChangeAspect="1"/>
            </p:cNvPicPr>
            <p:nvPr/>
          </p:nvPicPr>
          <p:blipFill>
            <a:blip r:embed="rId7"/>
            <a:stretch>
              <a:fillRect/>
            </a:stretch>
          </p:blipFill>
          <p:spPr>
            <a:xfrm rot="19368311">
              <a:off x="2380583" y="2071572"/>
              <a:ext cx="464488" cy="637436"/>
            </a:xfrm>
            <a:prstGeom prst="rect">
              <a:avLst/>
            </a:prstGeom>
          </p:spPr>
        </p:pic>
        <p:pic>
          <p:nvPicPr>
            <p:cNvPr id="25" name="Picture 24">
              <a:extLst>
                <a:ext uri="{FF2B5EF4-FFF2-40B4-BE49-F238E27FC236}">
                  <a16:creationId xmlns:a16="http://schemas.microsoft.com/office/drawing/2014/main" id="{6E0BA7C6-45AA-42BB-B717-C8B5A3EA1738}"/>
                </a:ext>
              </a:extLst>
            </p:cNvPr>
            <p:cNvPicPr>
              <a:picLocks noChangeAspect="1"/>
            </p:cNvPicPr>
            <p:nvPr/>
          </p:nvPicPr>
          <p:blipFill>
            <a:blip r:embed="rId7"/>
            <a:stretch>
              <a:fillRect/>
            </a:stretch>
          </p:blipFill>
          <p:spPr>
            <a:xfrm>
              <a:off x="3281421" y="1554334"/>
              <a:ext cx="592856" cy="813600"/>
            </a:xfrm>
            <a:prstGeom prst="rect">
              <a:avLst/>
            </a:prstGeom>
          </p:spPr>
        </p:pic>
      </p:grpSp>
      <p:pic>
        <p:nvPicPr>
          <p:cNvPr id="6148" name="Picture 4" descr="Fastai | End-to-End Computer Vision application with Fastai">
            <a:extLst>
              <a:ext uri="{FF2B5EF4-FFF2-40B4-BE49-F238E27FC236}">
                <a16:creationId xmlns:a16="http://schemas.microsoft.com/office/drawing/2014/main" id="{01B80BB2-743F-4E15-B7A3-9C60CD8FD8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243" y="1900867"/>
            <a:ext cx="2966708" cy="1976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1BA0EEA-7230-4ED7-88EF-52E33E78ED8B}"/>
              </a:ext>
            </a:extLst>
          </p:cNvPr>
          <p:cNvSpPr txBox="1"/>
          <p:nvPr/>
        </p:nvSpPr>
        <p:spPr>
          <a:xfrm>
            <a:off x="603509" y="1475086"/>
            <a:ext cx="1751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Computer vision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150" name="Picture 6" descr="Speech Recognition Algorithm - Brought to you by ITChronicles">
            <a:extLst>
              <a:ext uri="{FF2B5EF4-FFF2-40B4-BE49-F238E27FC236}">
                <a16:creationId xmlns:a16="http://schemas.microsoft.com/office/drawing/2014/main" id="{C49F22B3-5EDF-4133-85B1-665F49DA4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479" y="4957548"/>
            <a:ext cx="2994467" cy="16843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aybe robots won&amp;#39;t kill us if they read &amp;#39;good&amp;#39; books - Futurity">
            <a:extLst>
              <a:ext uri="{FF2B5EF4-FFF2-40B4-BE49-F238E27FC236}">
                <a16:creationId xmlns:a16="http://schemas.microsoft.com/office/drawing/2014/main" id="{49CA52BE-0488-46BD-9597-F49AA622A8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093" y="2689160"/>
            <a:ext cx="1830992" cy="16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153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50</a:t>
            </a:fld>
            <a:endParaRPr lang="he-IL" dirty="0"/>
          </a:p>
        </p:txBody>
      </p:sp>
      <p:sp>
        <p:nvSpPr>
          <p:cNvPr id="6" name="Content Placeholder 2">
            <a:extLst>
              <a:ext uri="{FF2B5EF4-FFF2-40B4-BE49-F238E27FC236}">
                <a16:creationId xmlns:a16="http://schemas.microsoft.com/office/drawing/2014/main" id="{6B7DE566-658E-4168-ACB2-86ABBB81A9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contrast to a general word with only one correct spelling, there are several possible legitimate spellings when a name is provided as a query. </a:t>
            </a:r>
          </a:p>
          <a:p>
            <a:r>
              <a:rPr lang="en-US" dirty="0"/>
              <a:t>For example, there are more than 40 variations of Amelia:</a:t>
            </a:r>
          </a:p>
          <a:p>
            <a:endParaRPr lang="en-US" dirty="0"/>
          </a:p>
          <a:p>
            <a:pPr marL="0" indent="0">
              <a:buNone/>
            </a:pPr>
            <a:br>
              <a:rPr lang="en-US" dirty="0"/>
            </a:br>
            <a:endParaRPr lang="en-US" dirty="0"/>
          </a:p>
        </p:txBody>
      </p:sp>
      <p:sp>
        <p:nvSpPr>
          <p:cNvPr id="10" name="TextBox 9">
            <a:extLst>
              <a:ext uri="{FF2B5EF4-FFF2-40B4-BE49-F238E27FC236}">
                <a16:creationId xmlns:a16="http://schemas.microsoft.com/office/drawing/2014/main" id="{42F7B8A1-02B8-4367-A227-9E12ECB4EF41}"/>
              </a:ext>
            </a:extLst>
          </p:cNvPr>
          <p:cNvSpPr txBox="1"/>
          <p:nvPr/>
        </p:nvSpPr>
        <p:spPr>
          <a:xfrm>
            <a:off x="9888527" y="4034132"/>
            <a:ext cx="1870841" cy="707886"/>
          </a:xfrm>
          <a:prstGeom prst="rect">
            <a:avLst/>
          </a:prstGeom>
          <a:noFill/>
        </p:spPr>
        <p:txBody>
          <a:bodyPr wrap="square" rtlCol="1">
            <a:spAutoFit/>
          </a:bodyPr>
          <a:lstStyle/>
          <a:p>
            <a:pPr algn="l" rtl="0"/>
            <a:r>
              <a:rPr lang="en-US" sz="4000" dirty="0">
                <a:latin typeface="Broadway" panose="04040905080B02020502" pitchFamily="82" charset="0"/>
              </a:rPr>
              <a:t>Victor</a:t>
            </a:r>
            <a:endParaRPr lang="he-IL" sz="4000" dirty="0">
              <a:latin typeface="Broadway" panose="04040905080B02020502" pitchFamily="82" charset="0"/>
            </a:endParaRPr>
          </a:p>
        </p:txBody>
      </p:sp>
      <p:sp>
        <p:nvSpPr>
          <p:cNvPr id="11" name="TextBox 10">
            <a:extLst>
              <a:ext uri="{FF2B5EF4-FFF2-40B4-BE49-F238E27FC236}">
                <a16:creationId xmlns:a16="http://schemas.microsoft.com/office/drawing/2014/main" id="{FED64B45-9FF5-46A6-96C0-0FE3923A6AB9}"/>
              </a:ext>
            </a:extLst>
          </p:cNvPr>
          <p:cNvSpPr txBox="1"/>
          <p:nvPr/>
        </p:nvSpPr>
        <p:spPr>
          <a:xfrm>
            <a:off x="9284266" y="4699474"/>
            <a:ext cx="2420809" cy="707886"/>
          </a:xfrm>
          <a:prstGeom prst="rect">
            <a:avLst/>
          </a:prstGeom>
          <a:noFill/>
        </p:spPr>
        <p:txBody>
          <a:bodyPr wrap="square" rtlCol="1">
            <a:spAutoFit/>
          </a:bodyPr>
          <a:lstStyle/>
          <a:p>
            <a:pPr algn="l" rtl="0"/>
            <a:r>
              <a:rPr lang="en-US" sz="4000" dirty="0">
                <a:latin typeface="Broadway" panose="04040905080B02020502" pitchFamily="82" charset="0"/>
              </a:rPr>
              <a:t>Viktor</a:t>
            </a:r>
            <a:endParaRPr lang="he-IL" sz="4000" dirty="0">
              <a:latin typeface="Broadway" panose="04040905080B02020502" pitchFamily="82" charset="0"/>
            </a:endParaRPr>
          </a:p>
        </p:txBody>
      </p:sp>
      <p:sp>
        <p:nvSpPr>
          <p:cNvPr id="12" name="TextBox 11">
            <a:extLst>
              <a:ext uri="{FF2B5EF4-FFF2-40B4-BE49-F238E27FC236}">
                <a16:creationId xmlns:a16="http://schemas.microsoft.com/office/drawing/2014/main" id="{8BD1B7E4-E120-4A18-9D83-EE5A2271CA4E}"/>
              </a:ext>
            </a:extLst>
          </p:cNvPr>
          <p:cNvSpPr txBox="1"/>
          <p:nvPr/>
        </p:nvSpPr>
        <p:spPr>
          <a:xfrm>
            <a:off x="754689" y="3752480"/>
            <a:ext cx="2770396" cy="707886"/>
          </a:xfrm>
          <a:prstGeom prst="rect">
            <a:avLst/>
          </a:prstGeom>
          <a:noFill/>
        </p:spPr>
        <p:txBody>
          <a:bodyPr wrap="square" rtlCol="1">
            <a:spAutoFit/>
          </a:bodyPr>
          <a:lstStyle/>
          <a:p>
            <a:pPr algn="l" rtl="0"/>
            <a:r>
              <a:rPr lang="en-US" sz="4000" dirty="0" err="1">
                <a:latin typeface="Broadway" panose="04040905080B02020502" pitchFamily="82" charset="0"/>
              </a:rPr>
              <a:t>Aemelia</a:t>
            </a:r>
            <a:endParaRPr lang="he-IL" sz="4000" dirty="0">
              <a:latin typeface="Broadway" panose="04040905080B02020502" pitchFamily="82" charset="0"/>
            </a:endParaRPr>
          </a:p>
        </p:txBody>
      </p:sp>
      <p:sp>
        <p:nvSpPr>
          <p:cNvPr id="13" name="TextBox 12">
            <a:extLst>
              <a:ext uri="{FF2B5EF4-FFF2-40B4-BE49-F238E27FC236}">
                <a16:creationId xmlns:a16="http://schemas.microsoft.com/office/drawing/2014/main" id="{898A0ADF-4864-4EB1-B0BC-17D3C218DA13}"/>
              </a:ext>
            </a:extLst>
          </p:cNvPr>
          <p:cNvSpPr txBox="1"/>
          <p:nvPr/>
        </p:nvSpPr>
        <p:spPr>
          <a:xfrm>
            <a:off x="724429" y="4427165"/>
            <a:ext cx="3006878" cy="707886"/>
          </a:xfrm>
          <a:prstGeom prst="rect">
            <a:avLst/>
          </a:prstGeom>
          <a:noFill/>
        </p:spPr>
        <p:txBody>
          <a:bodyPr wrap="square" rtlCol="1">
            <a:spAutoFit/>
          </a:bodyPr>
          <a:lstStyle/>
          <a:p>
            <a:pPr algn="l" rtl="0"/>
            <a:r>
              <a:rPr lang="en-US" sz="4000" dirty="0" err="1">
                <a:latin typeface="Broadway" panose="04040905080B02020502" pitchFamily="82" charset="0"/>
              </a:rPr>
              <a:t>Aimiliona</a:t>
            </a:r>
            <a:endParaRPr lang="he-IL" sz="4000" dirty="0">
              <a:latin typeface="Broadway" panose="04040905080B02020502" pitchFamily="82" charset="0"/>
            </a:endParaRPr>
          </a:p>
        </p:txBody>
      </p:sp>
      <p:sp>
        <p:nvSpPr>
          <p:cNvPr id="14" name="TextBox 13">
            <a:extLst>
              <a:ext uri="{FF2B5EF4-FFF2-40B4-BE49-F238E27FC236}">
                <a16:creationId xmlns:a16="http://schemas.microsoft.com/office/drawing/2014/main" id="{856A4AB3-8416-4426-AB83-8F3599E95726}"/>
              </a:ext>
            </a:extLst>
          </p:cNvPr>
          <p:cNvSpPr txBox="1"/>
          <p:nvPr/>
        </p:nvSpPr>
        <p:spPr>
          <a:xfrm>
            <a:off x="2021309" y="5053417"/>
            <a:ext cx="3006878" cy="707886"/>
          </a:xfrm>
          <a:prstGeom prst="rect">
            <a:avLst/>
          </a:prstGeom>
          <a:noFill/>
        </p:spPr>
        <p:txBody>
          <a:bodyPr wrap="square" rtlCol="1">
            <a:spAutoFit/>
          </a:bodyPr>
          <a:lstStyle/>
          <a:p>
            <a:pPr algn="l" rtl="0"/>
            <a:r>
              <a:rPr lang="en-US" sz="4000" dirty="0" err="1">
                <a:latin typeface="Broadway" panose="04040905080B02020502" pitchFamily="82" charset="0"/>
              </a:rPr>
              <a:t>Amalea</a:t>
            </a:r>
            <a:endParaRPr lang="he-IL" sz="4000" dirty="0">
              <a:latin typeface="Broadway" panose="04040905080B02020502" pitchFamily="82" charset="0"/>
            </a:endParaRPr>
          </a:p>
        </p:txBody>
      </p:sp>
      <p:sp>
        <p:nvSpPr>
          <p:cNvPr id="15" name="TextBox 14">
            <a:extLst>
              <a:ext uri="{FF2B5EF4-FFF2-40B4-BE49-F238E27FC236}">
                <a16:creationId xmlns:a16="http://schemas.microsoft.com/office/drawing/2014/main" id="{E17112D6-53F1-42F9-85F4-EDE5E5DE6AA1}"/>
              </a:ext>
            </a:extLst>
          </p:cNvPr>
          <p:cNvSpPr txBox="1"/>
          <p:nvPr/>
        </p:nvSpPr>
        <p:spPr>
          <a:xfrm>
            <a:off x="382996" y="5635113"/>
            <a:ext cx="3006878" cy="707886"/>
          </a:xfrm>
          <a:prstGeom prst="rect">
            <a:avLst/>
          </a:prstGeom>
          <a:noFill/>
        </p:spPr>
        <p:txBody>
          <a:bodyPr wrap="square" rtlCol="1">
            <a:spAutoFit/>
          </a:bodyPr>
          <a:lstStyle/>
          <a:p>
            <a:pPr algn="l" rtl="0"/>
            <a:r>
              <a:rPr lang="en-US" sz="4000" dirty="0" err="1">
                <a:latin typeface="Broadway" panose="04040905080B02020502" pitchFamily="82" charset="0"/>
              </a:rPr>
              <a:t>Amalee</a:t>
            </a:r>
            <a:endParaRPr lang="he-IL" sz="4000" dirty="0">
              <a:latin typeface="Broadway" panose="04040905080B02020502" pitchFamily="82" charset="0"/>
            </a:endParaRPr>
          </a:p>
        </p:txBody>
      </p:sp>
      <p:sp>
        <p:nvSpPr>
          <p:cNvPr id="16" name="TextBox 15">
            <a:extLst>
              <a:ext uri="{FF2B5EF4-FFF2-40B4-BE49-F238E27FC236}">
                <a16:creationId xmlns:a16="http://schemas.microsoft.com/office/drawing/2014/main" id="{D84AD83E-DC50-4E34-B307-5BD222D03893}"/>
              </a:ext>
            </a:extLst>
          </p:cNvPr>
          <p:cNvSpPr txBox="1"/>
          <p:nvPr/>
        </p:nvSpPr>
        <p:spPr>
          <a:xfrm>
            <a:off x="4192708" y="3755492"/>
            <a:ext cx="2770396" cy="707886"/>
          </a:xfrm>
          <a:prstGeom prst="rect">
            <a:avLst/>
          </a:prstGeom>
          <a:noFill/>
        </p:spPr>
        <p:txBody>
          <a:bodyPr wrap="square" rtlCol="1">
            <a:spAutoFit/>
          </a:bodyPr>
          <a:lstStyle/>
          <a:p>
            <a:pPr algn="l" rtl="0"/>
            <a:r>
              <a:rPr lang="en-US" sz="4000" dirty="0">
                <a:latin typeface="Broadway" panose="04040905080B02020502" pitchFamily="82" charset="0"/>
              </a:rPr>
              <a:t>Amalia</a:t>
            </a:r>
            <a:endParaRPr lang="he-IL" sz="4000" dirty="0">
              <a:latin typeface="Broadway" panose="04040905080B02020502" pitchFamily="82" charset="0"/>
            </a:endParaRPr>
          </a:p>
        </p:txBody>
      </p:sp>
      <p:sp>
        <p:nvSpPr>
          <p:cNvPr id="17" name="TextBox 16">
            <a:extLst>
              <a:ext uri="{FF2B5EF4-FFF2-40B4-BE49-F238E27FC236}">
                <a16:creationId xmlns:a16="http://schemas.microsoft.com/office/drawing/2014/main" id="{D7B42396-620E-417D-A7FD-5B124AA30C93}"/>
              </a:ext>
            </a:extLst>
          </p:cNvPr>
          <p:cNvSpPr txBox="1"/>
          <p:nvPr/>
        </p:nvSpPr>
        <p:spPr>
          <a:xfrm>
            <a:off x="4893312" y="4550453"/>
            <a:ext cx="2770396" cy="707886"/>
          </a:xfrm>
          <a:prstGeom prst="rect">
            <a:avLst/>
          </a:prstGeom>
          <a:noFill/>
        </p:spPr>
        <p:txBody>
          <a:bodyPr wrap="square" rtlCol="1">
            <a:spAutoFit/>
          </a:bodyPr>
          <a:lstStyle/>
          <a:p>
            <a:pPr algn="l" rtl="0"/>
            <a:r>
              <a:rPr lang="en-US" sz="4000" dirty="0">
                <a:latin typeface="Broadway" panose="04040905080B02020502" pitchFamily="82" charset="0"/>
              </a:rPr>
              <a:t>Amalie</a:t>
            </a:r>
            <a:endParaRPr lang="he-IL" sz="4000" dirty="0">
              <a:latin typeface="Broadway" panose="04040905080B02020502" pitchFamily="82" charset="0"/>
            </a:endParaRPr>
          </a:p>
        </p:txBody>
      </p:sp>
      <p:sp>
        <p:nvSpPr>
          <p:cNvPr id="18" name="TextBox 17">
            <a:extLst>
              <a:ext uri="{FF2B5EF4-FFF2-40B4-BE49-F238E27FC236}">
                <a16:creationId xmlns:a16="http://schemas.microsoft.com/office/drawing/2014/main" id="{F350D8EC-4EB6-44F4-A3C4-6A0A327BFDFC}"/>
              </a:ext>
            </a:extLst>
          </p:cNvPr>
          <p:cNvSpPr txBox="1"/>
          <p:nvPr/>
        </p:nvSpPr>
        <p:spPr>
          <a:xfrm>
            <a:off x="3177014" y="5667981"/>
            <a:ext cx="2770396" cy="707886"/>
          </a:xfrm>
          <a:prstGeom prst="rect">
            <a:avLst/>
          </a:prstGeom>
          <a:noFill/>
        </p:spPr>
        <p:txBody>
          <a:bodyPr wrap="square" rtlCol="1">
            <a:spAutoFit/>
          </a:bodyPr>
          <a:lstStyle/>
          <a:p>
            <a:pPr algn="l" rtl="0"/>
            <a:r>
              <a:rPr lang="en-US" sz="4000" dirty="0" err="1">
                <a:latin typeface="Broadway" panose="04040905080B02020502" pitchFamily="82" charset="0"/>
              </a:rPr>
              <a:t>Emelie</a:t>
            </a:r>
            <a:endParaRPr lang="he-IL" sz="4000" dirty="0">
              <a:latin typeface="Broadway" panose="04040905080B02020502" pitchFamily="82" charset="0"/>
            </a:endParaRPr>
          </a:p>
        </p:txBody>
      </p:sp>
      <p:sp>
        <p:nvSpPr>
          <p:cNvPr id="19" name="TextBox 18">
            <a:extLst>
              <a:ext uri="{FF2B5EF4-FFF2-40B4-BE49-F238E27FC236}">
                <a16:creationId xmlns:a16="http://schemas.microsoft.com/office/drawing/2014/main" id="{9BD2138C-3AA6-4CEF-BD92-66803AF977C5}"/>
              </a:ext>
            </a:extLst>
          </p:cNvPr>
          <p:cNvSpPr txBox="1"/>
          <p:nvPr/>
        </p:nvSpPr>
        <p:spPr>
          <a:xfrm>
            <a:off x="5730738" y="5469077"/>
            <a:ext cx="2770396" cy="707886"/>
          </a:xfrm>
          <a:prstGeom prst="rect">
            <a:avLst/>
          </a:prstGeom>
          <a:noFill/>
        </p:spPr>
        <p:txBody>
          <a:bodyPr wrap="square" rtlCol="1">
            <a:spAutoFit/>
          </a:bodyPr>
          <a:lstStyle/>
          <a:p>
            <a:pPr algn="l" rtl="0"/>
            <a:r>
              <a:rPr lang="en-US" sz="4000" dirty="0">
                <a:latin typeface="Broadway" panose="04040905080B02020502" pitchFamily="82" charset="0"/>
              </a:rPr>
              <a:t>Emma</a:t>
            </a:r>
            <a:endParaRPr lang="he-IL" sz="4000" dirty="0">
              <a:latin typeface="Broadway" panose="04040905080B02020502" pitchFamily="82" charset="0"/>
            </a:endParaRPr>
          </a:p>
        </p:txBody>
      </p:sp>
    </p:spTree>
    <p:extLst>
      <p:ext uri="{BB962C8B-B14F-4D97-AF65-F5344CB8AC3E}">
        <p14:creationId xmlns:p14="http://schemas.microsoft.com/office/powerpoint/2010/main" val="1904888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51</a:t>
            </a:fld>
            <a:endParaRPr lang="he-IL" dirty="0"/>
          </a:p>
        </p:txBody>
      </p:sp>
      <p:sp>
        <p:nvSpPr>
          <p:cNvPr id="6" name="Content Placeholder 2">
            <a:extLst>
              <a:ext uri="{FF2B5EF4-FFF2-40B4-BE49-F238E27FC236}">
                <a16:creationId xmlns:a16="http://schemas.microsoft.com/office/drawing/2014/main" id="{6B7DE566-658E-4168-ACB2-86ABBB81A9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Today, most techniques used to suggest diminutives and alternative spellings in online search are based on pattern matching and phonetic encoding; however, they often perform poorly.</a:t>
            </a:r>
          </a:p>
          <a:p>
            <a:r>
              <a:rPr lang="en-US" dirty="0"/>
              <a:t>As a result, there is a need for an effective tool for improved alternative name suggestion for a name provided as a query name.</a:t>
            </a:r>
            <a:br>
              <a:rPr lang="en-US" dirty="0"/>
            </a:br>
            <a:endParaRPr lang="en-US" dirty="0"/>
          </a:p>
        </p:txBody>
      </p:sp>
    </p:spTree>
    <p:extLst>
      <p:ext uri="{BB962C8B-B14F-4D97-AF65-F5344CB8AC3E}">
        <p14:creationId xmlns:p14="http://schemas.microsoft.com/office/powerpoint/2010/main" val="3094760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Phonetic Encoding Algorithms</a:t>
            </a:r>
            <a:endParaRPr lang="he-IL" dirty="0"/>
          </a:p>
        </p:txBody>
      </p:sp>
      <p:sp>
        <p:nvSpPr>
          <p:cNvPr id="3" name="Content Placeholder 2"/>
          <p:cNvSpPr>
            <a:spLocks noGrp="1"/>
          </p:cNvSpPr>
          <p:nvPr>
            <p:ph idx="1"/>
          </p:nvPr>
        </p:nvSpPr>
        <p:spPr/>
        <p:txBody>
          <a:bodyPr>
            <a:normAutofit lnSpcReduction="10000"/>
          </a:bodyPr>
          <a:lstStyle/>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r>
              <a:rPr lang="en-US" dirty="0"/>
              <a:t>Soundex(“Robert”) = R163</a:t>
            </a:r>
          </a:p>
          <a:p>
            <a:pPr algn="l" rtl="0"/>
            <a:endParaRPr lang="en-US" dirty="0"/>
          </a:p>
          <a:p>
            <a:pPr algn="l" rtl="0"/>
            <a:endParaRPr lang="en-US" dirty="0"/>
          </a:p>
          <a:p>
            <a:pPr algn="l" rtl="0"/>
            <a:endParaRPr lang="en-US" dirty="0"/>
          </a:p>
          <a:p>
            <a:pPr marL="0" indent="0" algn="l" rtl="0">
              <a:buNone/>
            </a:pPr>
            <a:endParaRPr lang="en-US" dirty="0"/>
          </a:p>
        </p:txBody>
      </p:sp>
      <p:sp>
        <p:nvSpPr>
          <p:cNvPr id="5" name="Slide Number Placeholder 4"/>
          <p:cNvSpPr>
            <a:spLocks noGrp="1"/>
          </p:cNvSpPr>
          <p:nvPr>
            <p:ph type="sldNum" sz="quarter" idx="12"/>
          </p:nvPr>
        </p:nvSpPr>
        <p:spPr/>
        <p:txBody>
          <a:bodyPr/>
          <a:lstStyle/>
          <a:p>
            <a:fld id="{923C8748-0594-4812-A086-8038FE2FBC40}" type="slidenum">
              <a:rPr lang="he-IL" smtClean="0"/>
              <a:pPr/>
              <a:t>52</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124" y="1640812"/>
            <a:ext cx="5810276" cy="3625850"/>
          </a:xfrm>
          <a:prstGeom prst="rect">
            <a:avLst/>
          </a:prstGeom>
        </p:spPr>
      </p:pic>
    </p:spTree>
    <p:extLst>
      <p:ext uri="{BB962C8B-B14F-4D97-AF65-F5344CB8AC3E}">
        <p14:creationId xmlns:p14="http://schemas.microsoft.com/office/powerpoint/2010/main" val="3033528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names(solution1)</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53</a:t>
            </a:fld>
            <a:endParaRPr lang="he-IL" dirty="0"/>
          </a:p>
        </p:txBody>
      </p:sp>
      <p:sp>
        <p:nvSpPr>
          <p:cNvPr id="6" name="Content Placeholder 2">
            <a:extLst>
              <a:ext uri="{FF2B5EF4-FFF2-40B4-BE49-F238E27FC236}">
                <a16:creationId xmlns:a16="http://schemas.microsoft.com/office/drawing/2014/main" id="{6B7DE566-658E-4168-ACB2-86ABBB81A9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collected data from a genealogy website </a:t>
            </a:r>
          </a:p>
          <a:p>
            <a:r>
              <a:rPr lang="en-US" dirty="0"/>
              <a:t>We constructed digitized family trees based on the collected data </a:t>
            </a:r>
          </a:p>
          <a:p>
            <a:r>
              <a:rPr lang="en-US" dirty="0"/>
              <a:t>We constructed a large weighted graph of first names, which contains information about how names have evolved over the centuries.</a:t>
            </a:r>
            <a:br>
              <a:rPr lang="en-US" dirty="0"/>
            </a:br>
            <a:endParaRPr lang="en-US" dirty="0"/>
          </a:p>
        </p:txBody>
      </p:sp>
      <p:pic>
        <p:nvPicPr>
          <p:cNvPr id="8" name="Picture 7">
            <a:extLst>
              <a:ext uri="{FF2B5EF4-FFF2-40B4-BE49-F238E27FC236}">
                <a16:creationId xmlns:a16="http://schemas.microsoft.com/office/drawing/2014/main" id="{3E37666F-793E-4546-8651-F7C4ED511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6" y="3762269"/>
            <a:ext cx="2520531" cy="2987296"/>
          </a:xfrm>
          <a:prstGeom prst="rect">
            <a:avLst/>
          </a:prstGeom>
        </p:spPr>
      </p:pic>
    </p:spTree>
    <p:extLst>
      <p:ext uri="{BB962C8B-B14F-4D97-AF65-F5344CB8AC3E}">
        <p14:creationId xmlns:p14="http://schemas.microsoft.com/office/powerpoint/2010/main" val="2303020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Suggesting Related Names Based on a Name-Based Graph</a:t>
            </a:r>
            <a:endParaRPr lang="he-IL" dirty="0"/>
          </a:p>
        </p:txBody>
      </p:sp>
      <p:sp>
        <p:nvSpPr>
          <p:cNvPr id="3" name="Content Placeholder 2"/>
          <p:cNvSpPr>
            <a:spLocks noGrp="1"/>
          </p:cNvSpPr>
          <p:nvPr>
            <p:ph idx="1"/>
          </p:nvPr>
        </p:nvSpPr>
        <p:spPr/>
        <p:txBody>
          <a:bodyPr>
            <a:normAutofit/>
          </a:bodyPr>
          <a:lstStyle/>
          <a:p>
            <a:pPr algn="l" rtl="0"/>
            <a:endParaRPr lang="en-US" dirty="0"/>
          </a:p>
          <a:p>
            <a:pPr algn="l" rtl="0"/>
            <a:endParaRPr lang="en-US" dirty="0"/>
          </a:p>
          <a:p>
            <a:pPr algn="l" rtl="0"/>
            <a:endParaRPr lang="en-US" dirty="0"/>
          </a:p>
          <a:p>
            <a:pPr marL="0" indent="0" algn="l" rtl="0">
              <a:buNone/>
            </a:pPr>
            <a:endParaRPr lang="en-US" dirty="0"/>
          </a:p>
        </p:txBody>
      </p:sp>
      <p:sp>
        <p:nvSpPr>
          <p:cNvPr id="5" name="Slide Number Placeholder 4"/>
          <p:cNvSpPr>
            <a:spLocks noGrp="1"/>
          </p:cNvSpPr>
          <p:nvPr>
            <p:ph type="sldNum" sz="quarter" idx="12"/>
          </p:nvPr>
        </p:nvSpPr>
        <p:spPr/>
        <p:txBody>
          <a:bodyPr/>
          <a:lstStyle/>
          <a:p>
            <a:fld id="{923C8748-0594-4812-A086-8038FE2FBC40}" type="slidenum">
              <a:rPr lang="he-IL" smtClean="0"/>
              <a:pPr/>
              <a:t>54</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pic>
        <p:nvPicPr>
          <p:cNvPr id="4" name="Picture 3"/>
          <p:cNvPicPr>
            <a:picLocks noChangeAspect="1"/>
          </p:cNvPicPr>
          <p:nvPr/>
        </p:nvPicPr>
        <p:blipFill>
          <a:blip r:embed="rId3"/>
          <a:stretch>
            <a:fillRect/>
          </a:stretch>
        </p:blipFill>
        <p:spPr>
          <a:xfrm>
            <a:off x="690899" y="2299652"/>
            <a:ext cx="10810201" cy="2892108"/>
          </a:xfrm>
          <a:prstGeom prst="rect">
            <a:avLst/>
          </a:prstGeom>
        </p:spPr>
      </p:pic>
    </p:spTree>
    <p:extLst>
      <p:ext uri="{BB962C8B-B14F-4D97-AF65-F5344CB8AC3E}">
        <p14:creationId xmlns:p14="http://schemas.microsoft.com/office/powerpoint/2010/main" val="1001212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Constructing Digitized Family Trees</a:t>
            </a:r>
            <a:endParaRPr lang="he-IL" dirty="0"/>
          </a:p>
        </p:txBody>
      </p:sp>
      <p:sp>
        <p:nvSpPr>
          <p:cNvPr id="3" name="Content Placeholder 2"/>
          <p:cNvSpPr>
            <a:spLocks noGrp="1"/>
          </p:cNvSpPr>
          <p:nvPr>
            <p:ph idx="1"/>
          </p:nvPr>
        </p:nvSpPr>
        <p:spPr/>
        <p:txBody>
          <a:bodyPr>
            <a:normAutofit/>
          </a:bodyPr>
          <a:lstStyle/>
          <a:p>
            <a:pPr algn="l" rtl="0"/>
            <a:endParaRPr lang="en-US" dirty="0"/>
          </a:p>
          <a:p>
            <a:pPr algn="l" rtl="0"/>
            <a:endParaRPr lang="en-US" dirty="0"/>
          </a:p>
          <a:p>
            <a:pPr algn="l" rtl="0"/>
            <a:endParaRPr lang="en-US" dirty="0"/>
          </a:p>
          <a:p>
            <a:pPr marL="0" indent="0" algn="l" rtl="0">
              <a:buNone/>
            </a:pPr>
            <a:endParaRPr lang="en-US" dirty="0"/>
          </a:p>
        </p:txBody>
      </p:sp>
      <p:sp>
        <p:nvSpPr>
          <p:cNvPr id="5" name="Slide Number Placeholder 4"/>
          <p:cNvSpPr>
            <a:spLocks noGrp="1"/>
          </p:cNvSpPr>
          <p:nvPr>
            <p:ph type="sldNum" sz="quarter" idx="12"/>
          </p:nvPr>
        </p:nvSpPr>
        <p:spPr/>
        <p:txBody>
          <a:bodyPr/>
          <a:lstStyle/>
          <a:p>
            <a:fld id="{923C8748-0594-4812-A086-8038FE2FBC40}" type="slidenum">
              <a:rPr lang="he-IL" smtClean="0"/>
              <a:pPr/>
              <a:t>55</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pic>
        <p:nvPicPr>
          <p:cNvPr id="4" name="Picture 3"/>
          <p:cNvPicPr>
            <a:picLocks noChangeAspect="1"/>
          </p:cNvPicPr>
          <p:nvPr/>
        </p:nvPicPr>
        <p:blipFill>
          <a:blip r:embed="rId3"/>
          <a:stretch>
            <a:fillRect/>
          </a:stretch>
        </p:blipFill>
        <p:spPr>
          <a:xfrm>
            <a:off x="1175067" y="2028507"/>
            <a:ext cx="9270769" cy="3508693"/>
          </a:xfrm>
          <a:prstGeom prst="rect">
            <a:avLst/>
          </a:prstGeom>
        </p:spPr>
      </p:pic>
    </p:spTree>
    <p:extLst>
      <p:ext uri="{BB962C8B-B14F-4D97-AF65-F5344CB8AC3E}">
        <p14:creationId xmlns:p14="http://schemas.microsoft.com/office/powerpoint/2010/main" val="3921435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names(solution1)</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56</a:t>
            </a:fld>
            <a:endParaRPr lang="he-IL" dirty="0"/>
          </a:p>
        </p:txBody>
      </p:sp>
      <p:sp>
        <p:nvSpPr>
          <p:cNvPr id="6" name="Content Placeholder 2">
            <a:extLst>
              <a:ext uri="{FF2B5EF4-FFF2-40B4-BE49-F238E27FC236}">
                <a16:creationId xmlns:a16="http://schemas.microsoft.com/office/drawing/2014/main" id="{6B7DE566-658E-4168-ACB2-86ABBB81A9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7" name="Picture 6">
            <a:extLst>
              <a:ext uri="{FF2B5EF4-FFF2-40B4-BE49-F238E27FC236}">
                <a16:creationId xmlns:a16="http://schemas.microsoft.com/office/drawing/2014/main" id="{C328F52C-273D-4E6A-9561-7E36EFD7780B}"/>
              </a:ext>
            </a:extLst>
          </p:cNvPr>
          <p:cNvPicPr>
            <a:picLocks noChangeAspect="1"/>
          </p:cNvPicPr>
          <p:nvPr/>
        </p:nvPicPr>
        <p:blipFill>
          <a:blip r:embed="rId3"/>
          <a:stretch>
            <a:fillRect/>
          </a:stretch>
        </p:blipFill>
        <p:spPr>
          <a:xfrm>
            <a:off x="1287624" y="1502582"/>
            <a:ext cx="8859178" cy="5218893"/>
          </a:xfrm>
          <a:prstGeom prst="rect">
            <a:avLst/>
          </a:prstGeom>
        </p:spPr>
      </p:pic>
    </p:spTree>
    <p:extLst>
      <p:ext uri="{BB962C8B-B14F-4D97-AF65-F5344CB8AC3E}">
        <p14:creationId xmlns:p14="http://schemas.microsoft.com/office/powerpoint/2010/main" val="1944474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Name Suggestion</a:t>
            </a:r>
            <a:endParaRPr lang="he-IL" dirty="0"/>
          </a:p>
        </p:txBody>
      </p:sp>
      <p:sp>
        <p:nvSpPr>
          <p:cNvPr id="3" name="Content Placeholder 2"/>
          <p:cNvSpPr>
            <a:spLocks noGrp="1"/>
          </p:cNvSpPr>
          <p:nvPr>
            <p:ph idx="1"/>
          </p:nvPr>
        </p:nvSpPr>
        <p:spPr/>
        <p:txBody>
          <a:bodyPr>
            <a:normAutofit/>
          </a:bodyPr>
          <a:lstStyle/>
          <a:p>
            <a:pPr algn="l" rtl="0"/>
            <a:endParaRPr lang="en-US" dirty="0"/>
          </a:p>
          <a:p>
            <a:pPr algn="l" rtl="0"/>
            <a:endParaRPr lang="en-US" dirty="0"/>
          </a:p>
          <a:p>
            <a:pPr algn="l" rtl="0"/>
            <a:endParaRPr lang="en-US" dirty="0"/>
          </a:p>
          <a:p>
            <a:pPr marL="0" indent="0" algn="l" rtl="0">
              <a:buNone/>
            </a:pPr>
            <a:endParaRPr lang="en-US" dirty="0"/>
          </a:p>
        </p:txBody>
      </p:sp>
      <p:sp>
        <p:nvSpPr>
          <p:cNvPr id="5" name="Slide Number Placeholder 4"/>
          <p:cNvSpPr>
            <a:spLocks noGrp="1"/>
          </p:cNvSpPr>
          <p:nvPr>
            <p:ph type="sldNum" sz="quarter" idx="12"/>
          </p:nvPr>
        </p:nvSpPr>
        <p:spPr/>
        <p:txBody>
          <a:bodyPr/>
          <a:lstStyle/>
          <a:p>
            <a:fld id="{923C8748-0594-4812-A086-8038FE2FBC40}" type="slidenum">
              <a:rPr lang="he-IL" smtClean="0"/>
              <a:pPr/>
              <a:t>57</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pic>
        <p:nvPicPr>
          <p:cNvPr id="8" name="Picture 7"/>
          <p:cNvPicPr>
            <a:picLocks noChangeAspect="1"/>
          </p:cNvPicPr>
          <p:nvPr/>
        </p:nvPicPr>
        <p:blipFill>
          <a:blip r:embed="rId3"/>
          <a:stretch>
            <a:fillRect/>
          </a:stretch>
        </p:blipFill>
        <p:spPr>
          <a:xfrm>
            <a:off x="982662" y="1870075"/>
            <a:ext cx="10000902" cy="3453765"/>
          </a:xfrm>
          <a:prstGeom prst="rect">
            <a:avLst/>
          </a:prstGeom>
        </p:spPr>
      </p:pic>
    </p:spTree>
    <p:extLst>
      <p:ext uri="{BB962C8B-B14F-4D97-AF65-F5344CB8AC3E}">
        <p14:creationId xmlns:p14="http://schemas.microsoft.com/office/powerpoint/2010/main" val="1792098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names(solution2)</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58</a:t>
            </a:fld>
            <a:endParaRPr lang="he-IL" dirty="0"/>
          </a:p>
        </p:txBody>
      </p:sp>
      <p:sp>
        <p:nvSpPr>
          <p:cNvPr id="6" name="Content Placeholder 2">
            <a:extLst>
              <a:ext uri="{FF2B5EF4-FFF2-40B4-BE49-F238E27FC236}">
                <a16:creationId xmlns:a16="http://schemas.microsoft.com/office/drawing/2014/main" id="{6B7DE566-658E-4168-ACB2-86ABBB81A9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AI approach utilizes automated speech generation and artificial neural networks to create advanced name representations. </a:t>
            </a:r>
          </a:p>
          <a:p>
            <a:r>
              <a:rPr lang="en-US" dirty="0"/>
              <a:t>The continuous vector space representation for names is based on the way humans pronounce names in any language, with any accent (e.g., American, and British English).</a:t>
            </a:r>
          </a:p>
        </p:txBody>
      </p:sp>
      <p:pic>
        <p:nvPicPr>
          <p:cNvPr id="7" name="Picture 6">
            <a:extLst>
              <a:ext uri="{FF2B5EF4-FFF2-40B4-BE49-F238E27FC236}">
                <a16:creationId xmlns:a16="http://schemas.microsoft.com/office/drawing/2014/main" id="{C2DC67D9-FF2B-4F4E-810B-C87ACEE7B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241" y="4724263"/>
            <a:ext cx="1466194" cy="1466194"/>
          </a:xfrm>
          <a:prstGeom prst="rect">
            <a:avLst/>
          </a:prstGeom>
        </p:spPr>
      </p:pic>
      <p:pic>
        <p:nvPicPr>
          <p:cNvPr id="9" name="Picture 8">
            <a:extLst>
              <a:ext uri="{FF2B5EF4-FFF2-40B4-BE49-F238E27FC236}">
                <a16:creationId xmlns:a16="http://schemas.microsoft.com/office/drawing/2014/main" id="{2D525537-F107-45C5-99F7-00AF0E249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921" y="4515672"/>
            <a:ext cx="1661291" cy="1661291"/>
          </a:xfrm>
          <a:prstGeom prst="rect">
            <a:avLst/>
          </a:prstGeom>
        </p:spPr>
      </p:pic>
    </p:spTree>
    <p:extLst>
      <p:ext uri="{BB962C8B-B14F-4D97-AF65-F5344CB8AC3E}">
        <p14:creationId xmlns:p14="http://schemas.microsoft.com/office/powerpoint/2010/main" val="252684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names(solution2)</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457200" lvl="1" indent="0">
              <a:buNone/>
            </a:pPr>
            <a:endParaRPr lang="en-US" b="1" dirty="0"/>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59</a:t>
            </a:fld>
            <a:endParaRPr lang="he-IL" dirty="0"/>
          </a:p>
        </p:txBody>
      </p:sp>
      <p:sp>
        <p:nvSpPr>
          <p:cNvPr id="6" name="Content Placeholder 2">
            <a:extLst>
              <a:ext uri="{FF2B5EF4-FFF2-40B4-BE49-F238E27FC236}">
                <a16:creationId xmlns:a16="http://schemas.microsoft.com/office/drawing/2014/main" id="{6B7DE566-658E-4168-ACB2-86ABBB81A9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C1F86465-59AB-47C9-9898-C9867C070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4" y="419566"/>
            <a:ext cx="6033608" cy="5768044"/>
          </a:xfrm>
          <a:prstGeom prst="rect">
            <a:avLst/>
          </a:prstGeom>
        </p:spPr>
      </p:pic>
      <p:pic>
        <p:nvPicPr>
          <p:cNvPr id="12" name="Picture 11">
            <a:extLst>
              <a:ext uri="{FF2B5EF4-FFF2-40B4-BE49-F238E27FC236}">
                <a16:creationId xmlns:a16="http://schemas.microsoft.com/office/drawing/2014/main" id="{EE1FAAD5-E885-476C-8064-FCACBAFD25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398689"/>
            <a:ext cx="5638800" cy="5778275"/>
          </a:xfrm>
          <a:prstGeom prst="rect">
            <a:avLst/>
          </a:prstGeom>
        </p:spPr>
      </p:pic>
    </p:spTree>
    <p:extLst>
      <p:ext uri="{BB962C8B-B14F-4D97-AF65-F5344CB8AC3E}">
        <p14:creationId xmlns:p14="http://schemas.microsoft.com/office/powerpoint/2010/main" val="166942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ABB-7416-4E25-9FFF-44483078A163}"/>
              </a:ext>
            </a:extLst>
          </p:cNvPr>
          <p:cNvSpPr>
            <a:spLocks noGrp="1"/>
          </p:cNvSpPr>
          <p:nvPr>
            <p:ph type="title"/>
          </p:nvPr>
        </p:nvSpPr>
        <p:spPr/>
        <p:txBody>
          <a:bodyPr/>
          <a:lstStyle/>
          <a:p>
            <a:r>
              <a:rPr lang="en-US" b="1" dirty="0"/>
              <a:t>AI imitates human capabilities</a:t>
            </a:r>
          </a:p>
        </p:txBody>
      </p:sp>
      <p:sp>
        <p:nvSpPr>
          <p:cNvPr id="6" name="Slide Number Placeholder 5">
            <a:extLst>
              <a:ext uri="{FF2B5EF4-FFF2-40B4-BE49-F238E27FC236}">
                <a16:creationId xmlns:a16="http://schemas.microsoft.com/office/drawing/2014/main" id="{11B62A2A-CF5B-4A5C-AFD3-C7F27886D2A2}"/>
              </a:ext>
            </a:extLst>
          </p:cNvPr>
          <p:cNvSpPr>
            <a:spLocks noGrp="1"/>
          </p:cNvSpPr>
          <p:nvPr>
            <p:ph type="sldNum" sz="quarter" idx="12"/>
          </p:nvPr>
        </p:nvSpPr>
        <p:spPr/>
        <p:txBody>
          <a:bodyPr/>
          <a:lstStyle/>
          <a:p>
            <a:fld id="{E9742A6E-2B36-4A3D-9164-8A839C7BC6FB}" type="slidenum">
              <a:rPr lang="he-IL" smtClean="0"/>
              <a:t>6</a:t>
            </a:fld>
            <a:endParaRPr lang="he-IL"/>
          </a:p>
        </p:txBody>
      </p:sp>
      <p:sp>
        <p:nvSpPr>
          <p:cNvPr id="7" name="TextBox 6">
            <a:extLst>
              <a:ext uri="{FF2B5EF4-FFF2-40B4-BE49-F238E27FC236}">
                <a16:creationId xmlns:a16="http://schemas.microsoft.com/office/drawing/2014/main" id="{F8DD09C5-B7E0-44EC-A8E2-2538E9B24721}"/>
              </a:ext>
            </a:extLst>
          </p:cNvPr>
          <p:cNvSpPr txBox="1"/>
          <p:nvPr/>
        </p:nvSpPr>
        <p:spPr>
          <a:xfrm>
            <a:off x="1078857" y="4188612"/>
            <a:ext cx="13977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Speech recognition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2" descr="Robotics">
            <a:extLst>
              <a:ext uri="{FF2B5EF4-FFF2-40B4-BE49-F238E27FC236}">
                <a16:creationId xmlns:a16="http://schemas.microsoft.com/office/drawing/2014/main" id="{B4B14930-15CD-49EE-AFFB-2AA4469608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308" y="3694919"/>
            <a:ext cx="2071246" cy="14011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7FD3D8-742B-4F2D-9DE9-F9A6D9127415}"/>
              </a:ext>
            </a:extLst>
          </p:cNvPr>
          <p:cNvSpPr txBox="1"/>
          <p:nvPr/>
        </p:nvSpPr>
        <p:spPr>
          <a:xfrm>
            <a:off x="10595201" y="3319306"/>
            <a:ext cx="1004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Robotics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6460AD1-5D0F-4FD8-8549-F6BE50DE61DF}"/>
              </a:ext>
            </a:extLst>
          </p:cNvPr>
          <p:cNvSpPr txBox="1"/>
          <p:nvPr/>
        </p:nvSpPr>
        <p:spPr>
          <a:xfrm>
            <a:off x="7021627" y="2034953"/>
            <a:ext cx="18744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Natural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processing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6" descr="Image result for autonomous">
            <a:extLst>
              <a:ext uri="{FF2B5EF4-FFF2-40B4-BE49-F238E27FC236}">
                <a16:creationId xmlns:a16="http://schemas.microsoft.com/office/drawing/2014/main" id="{87317F36-404A-4C79-81CB-6C2FFEAFD6A3}"/>
              </a:ext>
            </a:extLst>
          </p:cNvPr>
          <p:cNvPicPr>
            <a:picLocks noChangeAspect="1" noChangeArrowheads="1"/>
          </p:cNvPicPr>
          <p:nvPr/>
        </p:nvPicPr>
        <p:blipFill>
          <a:blip r:embed="rId3" cstate="print"/>
          <a:srcRect/>
          <a:stretch>
            <a:fillRect/>
          </a:stretch>
        </p:blipFill>
        <p:spPr bwMode="auto">
          <a:xfrm>
            <a:off x="7021627" y="5317766"/>
            <a:ext cx="2893773" cy="1540234"/>
          </a:xfrm>
          <a:prstGeom prst="rect">
            <a:avLst/>
          </a:prstGeom>
          <a:noFill/>
        </p:spPr>
      </p:pic>
      <p:sp>
        <p:nvSpPr>
          <p:cNvPr id="14" name="Rectangle 13">
            <a:extLst>
              <a:ext uri="{FF2B5EF4-FFF2-40B4-BE49-F238E27FC236}">
                <a16:creationId xmlns:a16="http://schemas.microsoft.com/office/drawing/2014/main" id="{DDFBD0CB-DFB9-4BDF-8B85-5F4EC65702AC}"/>
              </a:ext>
            </a:extLst>
          </p:cNvPr>
          <p:cNvSpPr/>
          <p:nvPr/>
        </p:nvSpPr>
        <p:spPr>
          <a:xfrm>
            <a:off x="7401212" y="4857473"/>
            <a:ext cx="22481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Autonomous Systems</a:t>
            </a:r>
          </a:p>
        </p:txBody>
      </p:sp>
      <p:pic>
        <p:nvPicPr>
          <p:cNvPr id="15" name="Picture 17" descr="Architect rolls and architectural plan,technical project drawing">
            <a:extLst>
              <a:ext uri="{FF2B5EF4-FFF2-40B4-BE49-F238E27FC236}">
                <a16:creationId xmlns:a16="http://schemas.microsoft.com/office/drawing/2014/main" id="{40C824F6-DAEE-4676-8C08-F4F332028128}"/>
              </a:ext>
            </a:extLst>
          </p:cNvPr>
          <p:cNvPicPr>
            <a:picLocks noChangeAspect="1" noChangeArrowheads="1"/>
          </p:cNvPicPr>
          <p:nvPr/>
        </p:nvPicPr>
        <p:blipFill>
          <a:blip r:embed="rId4" cstate="print"/>
          <a:srcRect/>
          <a:stretch>
            <a:fillRect/>
          </a:stretch>
        </p:blipFill>
        <p:spPr bwMode="auto">
          <a:xfrm>
            <a:off x="3626696" y="4714093"/>
            <a:ext cx="3087355" cy="1438768"/>
          </a:xfrm>
          <a:prstGeom prst="rect">
            <a:avLst/>
          </a:prstGeom>
          <a:noFill/>
        </p:spPr>
      </p:pic>
      <p:sp>
        <p:nvSpPr>
          <p:cNvPr id="16" name="TextBox 15">
            <a:extLst>
              <a:ext uri="{FF2B5EF4-FFF2-40B4-BE49-F238E27FC236}">
                <a16:creationId xmlns:a16="http://schemas.microsoft.com/office/drawing/2014/main" id="{1116B44D-95DD-4444-AF80-E9AB00614638}"/>
              </a:ext>
            </a:extLst>
          </p:cNvPr>
          <p:cNvSpPr txBox="1"/>
          <p:nvPr/>
        </p:nvSpPr>
        <p:spPr>
          <a:xfrm>
            <a:off x="4512751" y="4283207"/>
            <a:ext cx="24561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Planning</a:t>
            </a:r>
          </a:p>
        </p:txBody>
      </p:sp>
      <p:sp>
        <p:nvSpPr>
          <p:cNvPr id="17" name="TextBox 16">
            <a:extLst>
              <a:ext uri="{FF2B5EF4-FFF2-40B4-BE49-F238E27FC236}">
                <a16:creationId xmlns:a16="http://schemas.microsoft.com/office/drawing/2014/main" id="{39550D09-C0D4-411E-A284-036757EC9FEB}"/>
              </a:ext>
            </a:extLst>
          </p:cNvPr>
          <p:cNvSpPr txBox="1"/>
          <p:nvPr/>
        </p:nvSpPr>
        <p:spPr>
          <a:xfrm>
            <a:off x="3377311" y="1488993"/>
            <a:ext cx="34850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Reasoning Under Uncertainty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8" descr="Image result for search artificial intelligence maze">
            <a:extLst>
              <a:ext uri="{FF2B5EF4-FFF2-40B4-BE49-F238E27FC236}">
                <a16:creationId xmlns:a16="http://schemas.microsoft.com/office/drawing/2014/main" id="{963A7EFF-D14B-461E-94F1-20344914A555}"/>
              </a:ext>
            </a:extLst>
          </p:cNvPr>
          <p:cNvPicPr>
            <a:picLocks noChangeAspect="1" noChangeArrowheads="1"/>
          </p:cNvPicPr>
          <p:nvPr/>
        </p:nvPicPr>
        <p:blipFill>
          <a:blip r:embed="rId5" cstate="print"/>
          <a:srcRect/>
          <a:stretch>
            <a:fillRect/>
          </a:stretch>
        </p:blipFill>
        <p:spPr bwMode="auto">
          <a:xfrm>
            <a:off x="9419994" y="1513952"/>
            <a:ext cx="1175207" cy="1175208"/>
          </a:xfrm>
          <a:prstGeom prst="rect">
            <a:avLst/>
          </a:prstGeom>
          <a:noFill/>
        </p:spPr>
      </p:pic>
      <p:sp>
        <p:nvSpPr>
          <p:cNvPr id="20" name="TextBox 19">
            <a:extLst>
              <a:ext uri="{FF2B5EF4-FFF2-40B4-BE49-F238E27FC236}">
                <a16:creationId xmlns:a16="http://schemas.microsoft.com/office/drawing/2014/main" id="{BD4EC2C5-E3EB-4B0B-B51F-3418BEAA544F}"/>
              </a:ext>
            </a:extLst>
          </p:cNvPr>
          <p:cNvSpPr txBox="1"/>
          <p:nvPr/>
        </p:nvSpPr>
        <p:spPr>
          <a:xfrm>
            <a:off x="8901816" y="1094570"/>
            <a:ext cx="232987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Search &amp; Optimization</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2F69D724-0A04-4BB4-938E-E647BCD1A4DD}"/>
              </a:ext>
            </a:extLst>
          </p:cNvPr>
          <p:cNvGrpSpPr/>
          <p:nvPr/>
        </p:nvGrpSpPr>
        <p:grpSpPr>
          <a:xfrm>
            <a:off x="4375894" y="1884698"/>
            <a:ext cx="1461007" cy="1636155"/>
            <a:chOff x="2380583" y="1554334"/>
            <a:chExt cx="2630329" cy="2889078"/>
          </a:xfrm>
        </p:grpSpPr>
        <p:pic>
          <p:nvPicPr>
            <p:cNvPr id="22" name="Picture 21">
              <a:extLst>
                <a:ext uri="{FF2B5EF4-FFF2-40B4-BE49-F238E27FC236}">
                  <a16:creationId xmlns:a16="http://schemas.microsoft.com/office/drawing/2014/main" id="{BC5DF290-38ED-4BBF-B0A9-F63ADFAAA7E5}"/>
                </a:ext>
              </a:extLst>
            </p:cNvPr>
            <p:cNvPicPr>
              <a:picLocks noChangeAspect="1"/>
            </p:cNvPicPr>
            <p:nvPr/>
          </p:nvPicPr>
          <p:blipFill>
            <a:blip r:embed="rId6"/>
            <a:stretch>
              <a:fillRect/>
            </a:stretch>
          </p:blipFill>
          <p:spPr>
            <a:xfrm>
              <a:off x="2834068" y="2414587"/>
              <a:ext cx="1476375" cy="2028825"/>
            </a:xfrm>
            <a:prstGeom prst="rect">
              <a:avLst/>
            </a:prstGeom>
          </p:spPr>
        </p:pic>
        <p:pic>
          <p:nvPicPr>
            <p:cNvPr id="23" name="Picture 22">
              <a:extLst>
                <a:ext uri="{FF2B5EF4-FFF2-40B4-BE49-F238E27FC236}">
                  <a16:creationId xmlns:a16="http://schemas.microsoft.com/office/drawing/2014/main" id="{BF9540D8-28C8-4B79-9210-B04319FA8CC9}"/>
                </a:ext>
              </a:extLst>
            </p:cNvPr>
            <p:cNvPicPr>
              <a:picLocks noChangeAspect="1"/>
            </p:cNvPicPr>
            <p:nvPr/>
          </p:nvPicPr>
          <p:blipFill>
            <a:blip r:embed="rId7"/>
            <a:stretch>
              <a:fillRect/>
            </a:stretch>
          </p:blipFill>
          <p:spPr>
            <a:xfrm rot="922798">
              <a:off x="4240530" y="1844851"/>
              <a:ext cx="770382" cy="1057226"/>
            </a:xfrm>
            <a:prstGeom prst="rect">
              <a:avLst/>
            </a:prstGeom>
          </p:spPr>
        </p:pic>
        <p:pic>
          <p:nvPicPr>
            <p:cNvPr id="24" name="Picture 23">
              <a:extLst>
                <a:ext uri="{FF2B5EF4-FFF2-40B4-BE49-F238E27FC236}">
                  <a16:creationId xmlns:a16="http://schemas.microsoft.com/office/drawing/2014/main" id="{7053C27A-C027-4782-8C7D-F6C245D8CB41}"/>
                </a:ext>
              </a:extLst>
            </p:cNvPr>
            <p:cNvPicPr>
              <a:picLocks noChangeAspect="1"/>
            </p:cNvPicPr>
            <p:nvPr/>
          </p:nvPicPr>
          <p:blipFill>
            <a:blip r:embed="rId7"/>
            <a:stretch>
              <a:fillRect/>
            </a:stretch>
          </p:blipFill>
          <p:spPr>
            <a:xfrm rot="19368311">
              <a:off x="2380583" y="2071572"/>
              <a:ext cx="464488" cy="637436"/>
            </a:xfrm>
            <a:prstGeom prst="rect">
              <a:avLst/>
            </a:prstGeom>
          </p:spPr>
        </p:pic>
        <p:pic>
          <p:nvPicPr>
            <p:cNvPr id="25" name="Picture 24">
              <a:extLst>
                <a:ext uri="{FF2B5EF4-FFF2-40B4-BE49-F238E27FC236}">
                  <a16:creationId xmlns:a16="http://schemas.microsoft.com/office/drawing/2014/main" id="{6E0BA7C6-45AA-42BB-B717-C8B5A3EA1738}"/>
                </a:ext>
              </a:extLst>
            </p:cNvPr>
            <p:cNvPicPr>
              <a:picLocks noChangeAspect="1"/>
            </p:cNvPicPr>
            <p:nvPr/>
          </p:nvPicPr>
          <p:blipFill>
            <a:blip r:embed="rId7"/>
            <a:stretch>
              <a:fillRect/>
            </a:stretch>
          </p:blipFill>
          <p:spPr>
            <a:xfrm>
              <a:off x="3281421" y="1554334"/>
              <a:ext cx="592856" cy="813600"/>
            </a:xfrm>
            <a:prstGeom prst="rect">
              <a:avLst/>
            </a:prstGeom>
          </p:spPr>
        </p:pic>
      </p:grpSp>
      <p:pic>
        <p:nvPicPr>
          <p:cNvPr id="6148" name="Picture 4" descr="Fastai | End-to-End Computer Vision application with Fastai">
            <a:extLst>
              <a:ext uri="{FF2B5EF4-FFF2-40B4-BE49-F238E27FC236}">
                <a16:creationId xmlns:a16="http://schemas.microsoft.com/office/drawing/2014/main" id="{01B80BB2-743F-4E15-B7A3-9C60CD8FD8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243" y="1900867"/>
            <a:ext cx="2966708" cy="19768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1BA0EEA-7230-4ED7-88EF-52E33E78ED8B}"/>
              </a:ext>
            </a:extLst>
          </p:cNvPr>
          <p:cNvSpPr txBox="1"/>
          <p:nvPr/>
        </p:nvSpPr>
        <p:spPr>
          <a:xfrm>
            <a:off x="603509" y="1475086"/>
            <a:ext cx="17511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highlight>
                  <a:srgbClr val="FFFF00"/>
                </a:highlight>
                <a:uLnTx/>
                <a:uFillTx/>
                <a:latin typeface="Calibri"/>
                <a:ea typeface="+mn-ea"/>
                <a:cs typeface="+mn-cs"/>
              </a:rPr>
              <a:t>Computer vision</a:t>
            </a:r>
            <a:endParaRPr kumimoji="0" lang="en-US" sz="18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p:txBody>
      </p:sp>
      <p:pic>
        <p:nvPicPr>
          <p:cNvPr id="6150" name="Picture 6" descr="Speech Recognition Algorithm - Brought to you by ITChronicles">
            <a:extLst>
              <a:ext uri="{FF2B5EF4-FFF2-40B4-BE49-F238E27FC236}">
                <a16:creationId xmlns:a16="http://schemas.microsoft.com/office/drawing/2014/main" id="{C49F22B3-5EDF-4133-85B1-665F49DA4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479" y="4957548"/>
            <a:ext cx="2994467" cy="16843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aybe robots won&amp;#39;t kill us if they read &amp;#39;good&amp;#39; books - Futurity">
            <a:extLst>
              <a:ext uri="{FF2B5EF4-FFF2-40B4-BE49-F238E27FC236}">
                <a16:creationId xmlns:a16="http://schemas.microsoft.com/office/drawing/2014/main" id="{49CA52BE-0488-46BD-9597-F49AA622A8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093" y="2689160"/>
            <a:ext cx="1830992" cy="16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12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Searching for people by their names(solutions)</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Demonstration:</a:t>
            </a:r>
          </a:p>
          <a:p>
            <a:pPr marL="0" indent="0">
              <a:buNone/>
            </a:pPr>
            <a:r>
              <a:rPr lang="en-US" dirty="0">
                <a:hlinkClick r:id="rId3"/>
              </a:rPr>
              <a:t>https://rps.ise.bgu.ac.il/naime</a:t>
            </a:r>
            <a:endParaRPr lang="en-US" dirty="0"/>
          </a:p>
          <a:p>
            <a:pPr marL="0" indent="0">
              <a:buNone/>
            </a:pPr>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60</a:t>
            </a:fld>
            <a:endParaRPr lang="he-IL" dirty="0"/>
          </a:p>
        </p:txBody>
      </p:sp>
      <p:sp>
        <p:nvSpPr>
          <p:cNvPr id="6" name="Content Placeholder 2">
            <a:extLst>
              <a:ext uri="{FF2B5EF4-FFF2-40B4-BE49-F238E27FC236}">
                <a16:creationId xmlns:a16="http://schemas.microsoft.com/office/drawing/2014/main" id="{6B7DE566-658E-4168-ACB2-86ABBB81A9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59A5920E-CE81-4A8C-A206-94EF523690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030" y="3525203"/>
            <a:ext cx="1910639" cy="1920240"/>
          </a:xfrm>
          <a:prstGeom prst="rect">
            <a:avLst/>
          </a:prstGeom>
        </p:spPr>
      </p:pic>
      <p:pic>
        <p:nvPicPr>
          <p:cNvPr id="9" name="Picture 8">
            <a:extLst>
              <a:ext uri="{FF2B5EF4-FFF2-40B4-BE49-F238E27FC236}">
                <a16:creationId xmlns:a16="http://schemas.microsoft.com/office/drawing/2014/main" id="{0C5F3537-0655-4084-B26F-3DCA85DA836A}"/>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360454" y="3589461"/>
            <a:ext cx="1791723" cy="1791723"/>
          </a:xfrm>
          <a:prstGeom prst="rect">
            <a:avLst/>
          </a:prstGeom>
        </p:spPr>
      </p:pic>
    </p:spTree>
    <p:extLst>
      <p:ext uri="{BB962C8B-B14F-4D97-AF65-F5344CB8AC3E}">
        <p14:creationId xmlns:p14="http://schemas.microsoft.com/office/powerpoint/2010/main" val="1026801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77500" lnSpcReduction="20000"/>
          </a:bodyPr>
          <a:lstStyle/>
          <a:p>
            <a:r>
              <a:rPr lang="en-US" dirty="0"/>
              <a:t>Searching</a:t>
            </a:r>
          </a:p>
          <a:p>
            <a:r>
              <a:rPr lang="en-US" dirty="0">
                <a:highlight>
                  <a:srgbClr val="FFFF00"/>
                </a:highlight>
              </a:rPr>
              <a:t>Machine Translation</a:t>
            </a:r>
          </a:p>
          <a:p>
            <a:r>
              <a:rPr lang="en-US" dirty="0"/>
              <a:t>Text Summarization</a:t>
            </a:r>
          </a:p>
          <a:p>
            <a:r>
              <a:rPr lang="en-US" dirty="0"/>
              <a:t>Named-Entity Recognition</a:t>
            </a:r>
          </a:p>
          <a:p>
            <a:r>
              <a:rPr lang="en-US" dirty="0"/>
              <a:t>Parts-of-Speech tagging (POS)</a:t>
            </a:r>
          </a:p>
          <a:p>
            <a:r>
              <a:rPr lang="en-US" dirty="0"/>
              <a:t>Information Retrieval </a:t>
            </a:r>
          </a:p>
          <a:p>
            <a:r>
              <a:rPr lang="en-US" dirty="0"/>
              <a:t>Information Grouping</a:t>
            </a:r>
          </a:p>
          <a:p>
            <a:r>
              <a:rPr lang="en-US" dirty="0"/>
              <a:t>Sentiment Analysis</a:t>
            </a:r>
          </a:p>
          <a:p>
            <a:r>
              <a:rPr lang="en-US" dirty="0"/>
              <a:t>Emotion Detection</a:t>
            </a:r>
          </a:p>
          <a:p>
            <a:r>
              <a:rPr lang="en-US" dirty="0"/>
              <a:t>Answering Queries</a:t>
            </a:r>
          </a:p>
          <a:p>
            <a:r>
              <a:rPr lang="en-US" dirty="0"/>
              <a:t>Topic Detection</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61</a:t>
            </a:fld>
            <a:endParaRPr lang="he-IL" dirty="0"/>
          </a:p>
        </p:txBody>
      </p:sp>
    </p:spTree>
    <p:extLst>
      <p:ext uri="{BB962C8B-B14F-4D97-AF65-F5344CB8AC3E}">
        <p14:creationId xmlns:p14="http://schemas.microsoft.com/office/powerpoint/2010/main" val="553623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Machine Translation</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This typically involves translating one natural language into another, preserving the meaning and producing fluent text as a result. Different methods and approaches are used here: </a:t>
            </a:r>
          </a:p>
          <a:p>
            <a:pPr lvl="1"/>
            <a:r>
              <a:rPr lang="en-US" dirty="0"/>
              <a:t>rule-based, </a:t>
            </a:r>
          </a:p>
          <a:p>
            <a:pPr lvl="1"/>
            <a:r>
              <a:rPr lang="en-US" dirty="0"/>
              <a:t>Statistical, and </a:t>
            </a:r>
          </a:p>
          <a:p>
            <a:pPr lvl="1"/>
            <a:r>
              <a:rPr lang="en-US" dirty="0"/>
              <a:t>neural machine translation.</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62</a:t>
            </a:fld>
            <a:endParaRPr lang="he-IL" dirty="0"/>
          </a:p>
        </p:txBody>
      </p:sp>
      <p:pic>
        <p:nvPicPr>
          <p:cNvPr id="30722" name="Picture 2" descr="Science or Fiction: Machine Translation Explained | Blog | Ciklopea">
            <a:extLst>
              <a:ext uri="{FF2B5EF4-FFF2-40B4-BE49-F238E27FC236}">
                <a16:creationId xmlns:a16="http://schemas.microsoft.com/office/drawing/2014/main" id="{25AA69A8-39DE-4DE0-8B55-61BF434C9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6359" y="3054544"/>
            <a:ext cx="4584441" cy="3438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134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Machine Translation</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Given sentence: “</a:t>
            </a:r>
            <a:r>
              <a:rPr lang="en-US" dirty="0">
                <a:latin typeface="Century Schoolbook" charset="0"/>
                <a:ea typeface="Century Schoolbook" charset="0"/>
                <a:cs typeface="Century Schoolbook" charset="0"/>
              </a:rPr>
              <a:t>Jane </a:t>
            </a:r>
            <a:r>
              <a:rPr lang="en-US" dirty="0" err="1">
                <a:latin typeface="Century Schoolbook" charset="0"/>
                <a:ea typeface="Century Schoolbook" charset="0"/>
                <a:cs typeface="Century Schoolbook" charset="0"/>
              </a:rPr>
              <a:t>visite</a:t>
            </a:r>
            <a:r>
              <a:rPr lang="en-US" dirty="0">
                <a:latin typeface="Century Schoolbook" charset="0"/>
                <a:ea typeface="Century Schoolbook" charset="0"/>
                <a:cs typeface="Century Schoolbook" charset="0"/>
              </a:rPr>
              <a:t> </a:t>
            </a:r>
            <a:r>
              <a:rPr lang="en-US" dirty="0" err="1">
                <a:latin typeface="Century Schoolbook" charset="0"/>
                <a:ea typeface="Century Schoolbook" charset="0"/>
                <a:cs typeface="Century Schoolbook" charset="0"/>
              </a:rPr>
              <a:t>l’Afrique</a:t>
            </a:r>
            <a:r>
              <a:rPr lang="en-US" dirty="0">
                <a:latin typeface="Century Schoolbook" charset="0"/>
                <a:ea typeface="Century Schoolbook" charset="0"/>
                <a:cs typeface="Century Schoolbook" charset="0"/>
              </a:rPr>
              <a:t> </a:t>
            </a:r>
            <a:r>
              <a:rPr lang="en-US" dirty="0" err="1">
                <a:latin typeface="Century Schoolbook" charset="0"/>
                <a:ea typeface="Century Schoolbook" charset="0"/>
                <a:cs typeface="Century Schoolbook" charset="0"/>
              </a:rPr>
              <a:t>en</a:t>
            </a:r>
            <a:r>
              <a:rPr lang="en-US" dirty="0">
                <a:latin typeface="Century Schoolbook" charset="0"/>
                <a:ea typeface="Century Schoolbook" charset="0"/>
                <a:cs typeface="Century Schoolbook" charset="0"/>
              </a:rPr>
              <a:t> </a:t>
            </a:r>
            <a:r>
              <a:rPr lang="en-US" dirty="0" err="1">
                <a:latin typeface="Century Schoolbook" charset="0"/>
                <a:ea typeface="Century Schoolbook" charset="0"/>
                <a:cs typeface="Century Schoolbook" charset="0"/>
              </a:rPr>
              <a:t>septembre</a:t>
            </a:r>
            <a:r>
              <a:rPr lang="en-US" dirty="0">
                <a:latin typeface="Century Schoolbook" charset="0"/>
                <a:ea typeface="Century Schoolbook" charset="0"/>
                <a:cs typeface="Century Schoolbook" charset="0"/>
              </a:rPr>
              <a:t>.</a:t>
            </a:r>
            <a:r>
              <a:rPr lang="en-US" dirty="0"/>
              <a:t>”</a:t>
            </a:r>
          </a:p>
          <a:p>
            <a:r>
              <a:rPr lang="en-US" dirty="0"/>
              <a:t>Options for translation (required to find the most likely translation)</a:t>
            </a:r>
          </a:p>
          <a:p>
            <a:pPr lvl="1"/>
            <a:r>
              <a:rPr lang="en-US" dirty="0">
                <a:latin typeface="Century Schoolbook" charset="0"/>
                <a:ea typeface="Century Schoolbook" charset="0"/>
                <a:cs typeface="Century Schoolbook" charset="0"/>
              </a:rPr>
              <a:t>Jane is visiting Africa in September.</a:t>
            </a:r>
          </a:p>
          <a:p>
            <a:pPr lvl="1"/>
            <a:r>
              <a:rPr lang="en-US" dirty="0">
                <a:latin typeface="Century Schoolbook" charset="0"/>
                <a:ea typeface="Century Schoolbook" charset="0"/>
                <a:cs typeface="Century Schoolbook" charset="0"/>
              </a:rPr>
              <a:t>Jane is going to be visiting Africa in September.</a:t>
            </a:r>
          </a:p>
          <a:p>
            <a:pPr lvl="1"/>
            <a:r>
              <a:rPr lang="en-US" dirty="0">
                <a:latin typeface="Century Schoolbook" charset="0"/>
                <a:ea typeface="Century Schoolbook" charset="0"/>
                <a:cs typeface="Century Schoolbook" charset="0"/>
              </a:rPr>
              <a:t>In September, Jane will visit Africa.</a:t>
            </a:r>
          </a:p>
          <a:p>
            <a:pPr lvl="1"/>
            <a:r>
              <a:rPr lang="en-US" dirty="0">
                <a:latin typeface="Century Schoolbook" charset="0"/>
                <a:ea typeface="Century Schoolbook" charset="0"/>
                <a:cs typeface="Century Schoolbook" charset="0"/>
              </a:rPr>
              <a:t>Her African friend welcomed Jane in September.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63</a:t>
            </a:fld>
            <a:endParaRPr lang="he-IL" dirty="0"/>
          </a:p>
        </p:txBody>
      </p:sp>
    </p:spTree>
    <p:extLst>
      <p:ext uri="{BB962C8B-B14F-4D97-AF65-F5344CB8AC3E}">
        <p14:creationId xmlns:p14="http://schemas.microsoft.com/office/powerpoint/2010/main" val="2989264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92500" lnSpcReduction="20000"/>
          </a:bodyPr>
          <a:lstStyle/>
          <a:p>
            <a:r>
              <a:rPr lang="en-US" dirty="0"/>
              <a:t>Searching</a:t>
            </a:r>
          </a:p>
          <a:p>
            <a:r>
              <a:rPr lang="en-US" dirty="0"/>
              <a:t>Machine Translation</a:t>
            </a:r>
          </a:p>
          <a:p>
            <a:r>
              <a:rPr lang="en-US" dirty="0">
                <a:highlight>
                  <a:srgbClr val="FFFF00"/>
                </a:highlight>
              </a:rPr>
              <a:t>Text Summarization</a:t>
            </a:r>
          </a:p>
          <a:p>
            <a:r>
              <a:rPr lang="en-US" dirty="0"/>
              <a:t>Named-Entity Recognition</a:t>
            </a:r>
          </a:p>
          <a:p>
            <a:r>
              <a:rPr lang="en-US" dirty="0"/>
              <a:t>Parts-of-Speech tagging (POS)</a:t>
            </a:r>
          </a:p>
          <a:p>
            <a:r>
              <a:rPr lang="en-US" dirty="0"/>
              <a:t>Information Retrieval </a:t>
            </a:r>
          </a:p>
          <a:p>
            <a:r>
              <a:rPr lang="en-US" dirty="0"/>
              <a:t>Information Grouping</a:t>
            </a:r>
          </a:p>
          <a:p>
            <a:r>
              <a:rPr lang="en-US" dirty="0"/>
              <a:t>Sentiment Analysis</a:t>
            </a:r>
          </a:p>
          <a:p>
            <a:r>
              <a:rPr lang="en-US" dirty="0"/>
              <a:t>Answering Queries</a:t>
            </a:r>
          </a:p>
          <a:p>
            <a:r>
              <a:rPr lang="en-US" dirty="0"/>
              <a:t>Automated speech recognition (ASR)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64</a:t>
            </a:fld>
            <a:endParaRPr lang="he-IL" dirty="0"/>
          </a:p>
        </p:txBody>
      </p:sp>
    </p:spTree>
    <p:extLst>
      <p:ext uri="{BB962C8B-B14F-4D97-AF65-F5344CB8AC3E}">
        <p14:creationId xmlns:p14="http://schemas.microsoft.com/office/powerpoint/2010/main" val="2748931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Text Summarization</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7167465" cy="4351338"/>
          </a:xfrm>
        </p:spPr>
        <p:txBody>
          <a:bodyPr>
            <a:normAutofit fontScale="85000" lnSpcReduction="10000"/>
          </a:bodyPr>
          <a:lstStyle/>
          <a:p>
            <a:r>
              <a:rPr lang="en-US" dirty="0"/>
              <a:t>NLP algorithms can be used to create a shortened version of an article, document, number of entries, etc., with main points and key ideas included. </a:t>
            </a:r>
          </a:p>
          <a:p>
            <a:r>
              <a:rPr lang="en-US" dirty="0"/>
              <a:t>There are two general approaches: </a:t>
            </a:r>
          </a:p>
          <a:p>
            <a:pPr lvl="1"/>
            <a:r>
              <a:rPr lang="en-US" dirty="0"/>
              <a:t>abstractive summarization, and </a:t>
            </a:r>
          </a:p>
          <a:p>
            <a:pPr lvl="1"/>
            <a:r>
              <a:rPr lang="en-US" dirty="0"/>
              <a:t>extractive summarization. </a:t>
            </a:r>
          </a:p>
          <a:p>
            <a:r>
              <a:rPr lang="en-US" dirty="0"/>
              <a:t>In the first case, the NLP model creates an entirely new summary in terms of phrases and sentences used in the analyzed text. </a:t>
            </a:r>
          </a:p>
          <a:p>
            <a:r>
              <a:rPr lang="en-US" dirty="0"/>
              <a:t>In the second case, the model extracts phrases and sentences from the existing text and groups them into a summary.</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65</a:t>
            </a:fld>
            <a:endParaRPr lang="he-IL" dirty="0"/>
          </a:p>
        </p:txBody>
      </p:sp>
      <p:pic>
        <p:nvPicPr>
          <p:cNvPr id="41986" name="Picture 2" descr="Automatic Text Summarization Using TextRank Algorithm">
            <a:extLst>
              <a:ext uri="{FF2B5EF4-FFF2-40B4-BE49-F238E27FC236}">
                <a16:creationId xmlns:a16="http://schemas.microsoft.com/office/drawing/2014/main" id="{88EBCD02-0D82-4326-B3C3-2B5B6B200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472" y="281150"/>
            <a:ext cx="4430401" cy="256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284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92500" lnSpcReduction="20000"/>
          </a:bodyPr>
          <a:lstStyle/>
          <a:p>
            <a:r>
              <a:rPr lang="en-US" dirty="0"/>
              <a:t>Searching</a:t>
            </a:r>
          </a:p>
          <a:p>
            <a:r>
              <a:rPr lang="en-US" dirty="0"/>
              <a:t>Machine Translation</a:t>
            </a:r>
          </a:p>
          <a:p>
            <a:r>
              <a:rPr lang="en-US" dirty="0"/>
              <a:t>Text Summarization</a:t>
            </a:r>
          </a:p>
          <a:p>
            <a:r>
              <a:rPr lang="en-US" dirty="0">
                <a:highlight>
                  <a:srgbClr val="FFFF00"/>
                </a:highlight>
              </a:rPr>
              <a:t>Named-Entity Recognition</a:t>
            </a:r>
          </a:p>
          <a:p>
            <a:r>
              <a:rPr lang="en-US" dirty="0"/>
              <a:t>Parts-of-Speech tagging (POS)</a:t>
            </a:r>
          </a:p>
          <a:p>
            <a:r>
              <a:rPr lang="en-US" dirty="0"/>
              <a:t>Information Retrieval </a:t>
            </a:r>
          </a:p>
          <a:p>
            <a:r>
              <a:rPr lang="en-US" dirty="0"/>
              <a:t>Information Grouping</a:t>
            </a:r>
          </a:p>
          <a:p>
            <a:r>
              <a:rPr lang="en-US" dirty="0"/>
              <a:t>Sentiment Analysis</a:t>
            </a:r>
          </a:p>
          <a:p>
            <a:r>
              <a:rPr lang="en-US" dirty="0"/>
              <a:t>Answering Queries</a:t>
            </a:r>
          </a:p>
          <a:p>
            <a:r>
              <a:rPr lang="en-US" dirty="0"/>
              <a:t>Automated speech recognition (ASR)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66</a:t>
            </a:fld>
            <a:endParaRPr lang="he-IL" dirty="0"/>
          </a:p>
        </p:txBody>
      </p:sp>
    </p:spTree>
    <p:extLst>
      <p:ext uri="{BB962C8B-B14F-4D97-AF65-F5344CB8AC3E}">
        <p14:creationId xmlns:p14="http://schemas.microsoft.com/office/powerpoint/2010/main" val="1012733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Named-Entity Recognition</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lnSpcReduction="10000"/>
          </a:bodyPr>
          <a:lstStyle/>
          <a:p>
            <a:r>
              <a:rPr lang="en-US" dirty="0"/>
              <a:t>Named-Entity Recognition (NER) is an entity extraction, identification and categorization. </a:t>
            </a:r>
          </a:p>
          <a:p>
            <a:r>
              <a:rPr lang="en-US" dirty="0"/>
              <a:t>It involves extracting names of locations, people and things from the text and placing them under certain categories – Person, Company, Time, Location, etc. </a:t>
            </a:r>
          </a:p>
          <a:p>
            <a:r>
              <a:rPr lang="en-US" dirty="0"/>
              <a:t>The use cases may include content classification for: </a:t>
            </a:r>
          </a:p>
          <a:p>
            <a:pPr lvl="1"/>
            <a:r>
              <a:rPr lang="en-US" dirty="0"/>
              <a:t>search engine optimization (SEO), </a:t>
            </a:r>
          </a:p>
          <a:p>
            <a:pPr lvl="1"/>
            <a:r>
              <a:rPr lang="en-US" dirty="0"/>
              <a:t>customer support, </a:t>
            </a:r>
          </a:p>
          <a:p>
            <a:pPr lvl="1"/>
            <a:r>
              <a:rPr lang="en-US" dirty="0"/>
              <a:t>patient lab reports analysis, </a:t>
            </a:r>
          </a:p>
          <a:p>
            <a:pPr lvl="1"/>
            <a:r>
              <a:rPr lang="en-US" dirty="0"/>
              <a:t>academic research and others.</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67</a:t>
            </a:fld>
            <a:endParaRPr lang="he-IL" dirty="0"/>
          </a:p>
        </p:txBody>
      </p:sp>
    </p:spTree>
    <p:extLst>
      <p:ext uri="{BB962C8B-B14F-4D97-AF65-F5344CB8AC3E}">
        <p14:creationId xmlns:p14="http://schemas.microsoft.com/office/powerpoint/2010/main" val="2914399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Named-Entity Recognition (Demonstration)</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68</a:t>
            </a:fld>
            <a:endParaRPr lang="he-IL" dirty="0"/>
          </a:p>
        </p:txBody>
      </p:sp>
      <p:pic>
        <p:nvPicPr>
          <p:cNvPr id="5" name="Picture 4">
            <a:extLst>
              <a:ext uri="{FF2B5EF4-FFF2-40B4-BE49-F238E27FC236}">
                <a16:creationId xmlns:a16="http://schemas.microsoft.com/office/drawing/2014/main" id="{3C1204DF-693C-4150-83D4-EFA6A44F4529}"/>
              </a:ext>
            </a:extLst>
          </p:cNvPr>
          <p:cNvPicPr>
            <a:picLocks noChangeAspect="1"/>
          </p:cNvPicPr>
          <p:nvPr/>
        </p:nvPicPr>
        <p:blipFill>
          <a:blip r:embed="rId3"/>
          <a:stretch>
            <a:fillRect/>
          </a:stretch>
        </p:blipFill>
        <p:spPr>
          <a:xfrm>
            <a:off x="1279945" y="1517585"/>
            <a:ext cx="8829675" cy="2609850"/>
          </a:xfrm>
          <a:prstGeom prst="rect">
            <a:avLst/>
          </a:prstGeom>
        </p:spPr>
      </p:pic>
      <p:pic>
        <p:nvPicPr>
          <p:cNvPr id="6" name="Picture 5">
            <a:extLst>
              <a:ext uri="{FF2B5EF4-FFF2-40B4-BE49-F238E27FC236}">
                <a16:creationId xmlns:a16="http://schemas.microsoft.com/office/drawing/2014/main" id="{60225B4E-D910-4E23-B8A6-903707E28FFA}"/>
              </a:ext>
            </a:extLst>
          </p:cNvPr>
          <p:cNvPicPr>
            <a:picLocks noChangeAspect="1"/>
          </p:cNvPicPr>
          <p:nvPr/>
        </p:nvPicPr>
        <p:blipFill>
          <a:blip r:embed="rId4"/>
          <a:stretch>
            <a:fillRect/>
          </a:stretch>
        </p:blipFill>
        <p:spPr>
          <a:xfrm>
            <a:off x="1064079" y="4352666"/>
            <a:ext cx="9410700" cy="2162175"/>
          </a:xfrm>
          <a:prstGeom prst="rect">
            <a:avLst/>
          </a:prstGeom>
        </p:spPr>
      </p:pic>
    </p:spTree>
    <p:extLst>
      <p:ext uri="{BB962C8B-B14F-4D97-AF65-F5344CB8AC3E}">
        <p14:creationId xmlns:p14="http://schemas.microsoft.com/office/powerpoint/2010/main" val="2031804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85000" lnSpcReduction="20000"/>
          </a:bodyPr>
          <a:lstStyle/>
          <a:p>
            <a:r>
              <a:rPr lang="en-US" dirty="0"/>
              <a:t>Searching</a:t>
            </a:r>
          </a:p>
          <a:p>
            <a:r>
              <a:rPr lang="en-US" dirty="0"/>
              <a:t>Machine Translation</a:t>
            </a:r>
          </a:p>
          <a:p>
            <a:r>
              <a:rPr lang="en-US" dirty="0"/>
              <a:t>Text Summarization</a:t>
            </a:r>
          </a:p>
          <a:p>
            <a:r>
              <a:rPr lang="en-US" dirty="0"/>
              <a:t>Named-Entity Recognition</a:t>
            </a:r>
          </a:p>
          <a:p>
            <a:r>
              <a:rPr lang="en-US" dirty="0">
                <a:highlight>
                  <a:srgbClr val="FFFF00"/>
                </a:highlight>
              </a:rPr>
              <a:t>Parts-of-Speech (POS) tagging </a:t>
            </a:r>
          </a:p>
          <a:p>
            <a:r>
              <a:rPr lang="en-US" dirty="0"/>
              <a:t>Information Retrieval </a:t>
            </a:r>
          </a:p>
          <a:p>
            <a:r>
              <a:rPr lang="en-US" dirty="0"/>
              <a:t>Information Grouping</a:t>
            </a:r>
          </a:p>
          <a:p>
            <a:r>
              <a:rPr lang="en-US" dirty="0"/>
              <a:t>Sentiment Analysis</a:t>
            </a:r>
          </a:p>
          <a:p>
            <a:r>
              <a:rPr lang="en-US" dirty="0"/>
              <a:t>Answering Queries</a:t>
            </a:r>
          </a:p>
          <a:p>
            <a:r>
              <a:rPr lang="en-US" dirty="0"/>
              <a:t>Automated speech recognition (ASR)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69</a:t>
            </a:fld>
            <a:endParaRPr lang="he-IL" dirty="0"/>
          </a:p>
        </p:txBody>
      </p:sp>
    </p:spTree>
    <p:extLst>
      <p:ext uri="{BB962C8B-B14F-4D97-AF65-F5344CB8AC3E}">
        <p14:creationId xmlns:p14="http://schemas.microsoft.com/office/powerpoint/2010/main" val="1209433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Computer Vision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p:txBody>
          <a:bodyPr>
            <a:normAutofit lnSpcReduction="10000"/>
          </a:bodyPr>
          <a:lstStyle/>
          <a:p>
            <a:r>
              <a:rPr lang="en-US" dirty="0"/>
              <a:t>The area of computer vision basically deals with anything that humans see and perceive.</a:t>
            </a:r>
          </a:p>
          <a:p>
            <a:r>
              <a:rPr lang="en-US" dirty="0"/>
              <a:t>Computer Vision Tasks:</a:t>
            </a:r>
          </a:p>
          <a:p>
            <a:pPr lvl="1"/>
            <a:r>
              <a:rPr lang="en-US" dirty="0"/>
              <a:t>Object Detection</a:t>
            </a:r>
          </a:p>
          <a:p>
            <a:pPr lvl="1"/>
            <a:r>
              <a:rPr lang="en-US" dirty="0"/>
              <a:t>Image Classification</a:t>
            </a:r>
          </a:p>
          <a:p>
            <a:pPr lvl="1"/>
            <a:r>
              <a:rPr lang="en-US" dirty="0"/>
              <a:t>Visual Relationship Detection</a:t>
            </a:r>
          </a:p>
          <a:p>
            <a:pPr lvl="1"/>
            <a:r>
              <a:rPr lang="en-US" dirty="0"/>
              <a:t>Image Captioning</a:t>
            </a:r>
          </a:p>
          <a:p>
            <a:pPr lvl="1"/>
            <a:r>
              <a:rPr lang="en-US" dirty="0"/>
              <a:t>Image Reconstruction or Image Inpainting</a:t>
            </a:r>
          </a:p>
          <a:p>
            <a:pPr lvl="1"/>
            <a:r>
              <a:rPr lang="en-US" dirty="0"/>
              <a:t>Face Recognition</a:t>
            </a:r>
          </a:p>
          <a:p>
            <a:pPr lvl="1"/>
            <a:r>
              <a:rPr lang="en-US" dirty="0"/>
              <a:t>Instance Segmentation</a:t>
            </a:r>
          </a:p>
          <a:p>
            <a:pPr lvl="1"/>
            <a:r>
              <a:rPr lang="en-US" dirty="0"/>
              <a:t>Semantic Segmentation</a:t>
            </a:r>
          </a:p>
          <a:p>
            <a:pPr lvl="1"/>
            <a:endParaRPr lang="he-IL"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7</a:t>
            </a:fld>
            <a:endParaRPr lang="he-IL" dirty="0"/>
          </a:p>
        </p:txBody>
      </p:sp>
    </p:spTree>
    <p:extLst>
      <p:ext uri="{BB962C8B-B14F-4D97-AF65-F5344CB8AC3E}">
        <p14:creationId xmlns:p14="http://schemas.microsoft.com/office/powerpoint/2010/main" val="9597450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Parts-of-Speech (POS) tagging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It groups words from the text according to parts of speech based on word definition and context. </a:t>
            </a:r>
          </a:p>
          <a:p>
            <a:r>
              <a:rPr lang="en-US" dirty="0"/>
              <a:t>POS tagging methods and models include lexical-based, rule-based, probabilistic methods, as well as the use of recurrent neural networks and more.</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70</a:t>
            </a:fld>
            <a:endParaRPr lang="he-IL" dirty="0"/>
          </a:p>
        </p:txBody>
      </p:sp>
      <p:pic>
        <p:nvPicPr>
          <p:cNvPr id="53250" name="Picture 2" descr="An introduction to part-of-speech tagging and the Hidden Markov Model">
            <a:extLst>
              <a:ext uri="{FF2B5EF4-FFF2-40B4-BE49-F238E27FC236}">
                <a16:creationId xmlns:a16="http://schemas.microsoft.com/office/drawing/2014/main" id="{331293AC-194A-470B-A6CA-C72ADD336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595" y="3622386"/>
            <a:ext cx="5473005" cy="3099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73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85000" lnSpcReduction="20000"/>
          </a:bodyPr>
          <a:lstStyle/>
          <a:p>
            <a:r>
              <a:rPr lang="en-US" dirty="0"/>
              <a:t>Searching</a:t>
            </a:r>
          </a:p>
          <a:p>
            <a:r>
              <a:rPr lang="en-US" dirty="0"/>
              <a:t>Machine Translation</a:t>
            </a:r>
          </a:p>
          <a:p>
            <a:r>
              <a:rPr lang="en-US" dirty="0"/>
              <a:t>Text Summarization</a:t>
            </a:r>
          </a:p>
          <a:p>
            <a:r>
              <a:rPr lang="en-US" dirty="0"/>
              <a:t>Named-Entity Recognition</a:t>
            </a:r>
          </a:p>
          <a:p>
            <a:r>
              <a:rPr lang="en-US" dirty="0"/>
              <a:t>Parts-of-Speech (POS) tagging </a:t>
            </a:r>
          </a:p>
          <a:p>
            <a:r>
              <a:rPr lang="en-US" dirty="0">
                <a:highlight>
                  <a:srgbClr val="FFFF00"/>
                </a:highlight>
              </a:rPr>
              <a:t>Information Retrieval </a:t>
            </a:r>
          </a:p>
          <a:p>
            <a:r>
              <a:rPr lang="en-US" dirty="0"/>
              <a:t>Information Grouping</a:t>
            </a:r>
          </a:p>
          <a:p>
            <a:r>
              <a:rPr lang="en-US" dirty="0"/>
              <a:t>Sentiment Analysis</a:t>
            </a:r>
          </a:p>
          <a:p>
            <a:r>
              <a:rPr lang="en-US" dirty="0"/>
              <a:t>Answering Queries</a:t>
            </a:r>
          </a:p>
          <a:p>
            <a:r>
              <a:rPr lang="en-US" dirty="0"/>
              <a:t>Automated speech recognition (ASR)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71</a:t>
            </a:fld>
            <a:endParaRPr lang="he-IL" dirty="0"/>
          </a:p>
        </p:txBody>
      </p:sp>
    </p:spTree>
    <p:extLst>
      <p:ext uri="{BB962C8B-B14F-4D97-AF65-F5344CB8AC3E}">
        <p14:creationId xmlns:p14="http://schemas.microsoft.com/office/powerpoint/2010/main" val="3632823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Information Retrieval</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4386943" cy="4351338"/>
          </a:xfrm>
        </p:spPr>
        <p:txBody>
          <a:bodyPr>
            <a:normAutofit lnSpcReduction="10000"/>
          </a:bodyPr>
          <a:lstStyle/>
          <a:p>
            <a:r>
              <a:rPr lang="en-US" dirty="0"/>
              <a:t>With the help of NLP, we can find the needed piece among unstructured data. </a:t>
            </a:r>
          </a:p>
          <a:p>
            <a:r>
              <a:rPr lang="en-US" dirty="0"/>
              <a:t>An information retrieval system indexes a collection of documents, analyzes the user’s query, then compares each document’s description with the query and presents the relevant results.</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72</a:t>
            </a:fld>
            <a:endParaRPr lang="he-IL" dirty="0"/>
          </a:p>
        </p:txBody>
      </p:sp>
      <p:pic>
        <p:nvPicPr>
          <p:cNvPr id="6" name="Picture 5">
            <a:extLst>
              <a:ext uri="{FF2B5EF4-FFF2-40B4-BE49-F238E27FC236}">
                <a16:creationId xmlns:a16="http://schemas.microsoft.com/office/drawing/2014/main" id="{C11A1235-ADFE-4727-AEA5-C5136A320E09}"/>
              </a:ext>
            </a:extLst>
          </p:cNvPr>
          <p:cNvPicPr>
            <a:picLocks noChangeAspect="1"/>
          </p:cNvPicPr>
          <p:nvPr/>
        </p:nvPicPr>
        <p:blipFill>
          <a:blip r:embed="rId3"/>
          <a:stretch>
            <a:fillRect/>
          </a:stretch>
        </p:blipFill>
        <p:spPr>
          <a:xfrm>
            <a:off x="5593119" y="215900"/>
            <a:ext cx="6305550" cy="6276975"/>
          </a:xfrm>
          <a:prstGeom prst="rect">
            <a:avLst/>
          </a:prstGeom>
        </p:spPr>
      </p:pic>
    </p:spTree>
    <p:extLst>
      <p:ext uri="{BB962C8B-B14F-4D97-AF65-F5344CB8AC3E}">
        <p14:creationId xmlns:p14="http://schemas.microsoft.com/office/powerpoint/2010/main" val="3791560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3D21E4-2732-4BD6-86BF-0E0ABFE77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
            <a:ext cx="12192000" cy="6857990"/>
          </a:xfrm>
          <a:prstGeom prst="rect">
            <a:avLst/>
          </a:prstGeom>
        </p:spPr>
      </p:pic>
      <p:sp>
        <p:nvSpPr>
          <p:cNvPr id="2" name="Title 1">
            <a:extLst>
              <a:ext uri="{FF2B5EF4-FFF2-40B4-BE49-F238E27FC236}">
                <a16:creationId xmlns:a16="http://schemas.microsoft.com/office/drawing/2014/main" id="{0DA2900C-8B38-44E9-8179-CBBEA2501DB6}"/>
              </a:ext>
            </a:extLst>
          </p:cNvPr>
          <p:cNvSpPr>
            <a:spLocks noGrp="1"/>
          </p:cNvSpPr>
          <p:nvPr>
            <p:ph type="ctrTitle"/>
          </p:nvPr>
        </p:nvSpPr>
        <p:spPr>
          <a:xfrm>
            <a:off x="8022021" y="3231931"/>
            <a:ext cx="3852041" cy="1834056"/>
          </a:xfrm>
        </p:spPr>
        <p:txBody>
          <a:bodyPr>
            <a:normAutofit/>
          </a:bodyPr>
          <a:lstStyle/>
          <a:p>
            <a:r>
              <a:rPr lang="en-US" sz="4000" dirty="0"/>
              <a:t>Fake News Data Collection and Classification:</a:t>
            </a:r>
            <a:endParaRPr lang="x-none" sz="4000" dirty="0"/>
          </a:p>
        </p:txBody>
      </p:sp>
      <p:sp>
        <p:nvSpPr>
          <p:cNvPr id="3" name="Subtitle 2">
            <a:extLst>
              <a:ext uri="{FF2B5EF4-FFF2-40B4-BE49-F238E27FC236}">
                <a16:creationId xmlns:a16="http://schemas.microsoft.com/office/drawing/2014/main" id="{CB01F852-47C5-4A07-8E38-1362942C4700}"/>
              </a:ext>
            </a:extLst>
          </p:cNvPr>
          <p:cNvSpPr>
            <a:spLocks noGrp="1"/>
          </p:cNvSpPr>
          <p:nvPr>
            <p:ph type="subTitle" idx="1"/>
          </p:nvPr>
        </p:nvSpPr>
        <p:spPr>
          <a:xfrm>
            <a:off x="7782910" y="5242675"/>
            <a:ext cx="4330262" cy="683284"/>
          </a:xfrm>
        </p:spPr>
        <p:txBody>
          <a:bodyPr>
            <a:normAutofit/>
          </a:bodyPr>
          <a:lstStyle/>
          <a:p>
            <a:r>
              <a:rPr lang="en-US" sz="1600" dirty="0"/>
              <a:t>Iterative Query Selection for Opaque Search Engines with Pseudo Relevance Feedback</a:t>
            </a:r>
            <a:endParaRPr lang="x-none" sz="1600" dirty="0"/>
          </a:p>
        </p:txBody>
      </p:sp>
      <p:sp>
        <p:nvSpPr>
          <p:cNvPr id="4" name="Slide Number Placeholder 3">
            <a:extLst>
              <a:ext uri="{FF2B5EF4-FFF2-40B4-BE49-F238E27FC236}">
                <a16:creationId xmlns:a16="http://schemas.microsoft.com/office/drawing/2014/main" id="{F94A6BA2-739E-499E-91BE-E376AC50915B}"/>
              </a:ext>
            </a:extLst>
          </p:cNvPr>
          <p:cNvSpPr>
            <a:spLocks noGrp="1"/>
          </p:cNvSpPr>
          <p:nvPr>
            <p:ph type="sldNum" sz="quarter" idx="12"/>
          </p:nvPr>
        </p:nvSpPr>
        <p:spPr/>
        <p:txBody>
          <a:bodyPr/>
          <a:lstStyle/>
          <a:p>
            <a:fld id="{5852570E-6F3D-4DDB-8446-F0741EDEAEE7}" type="slidenum">
              <a:rPr lang="x-none" smtClean="0"/>
              <a:t>73</a:t>
            </a:fld>
            <a:endParaRPr lang="x-none" dirty="0"/>
          </a:p>
        </p:txBody>
      </p:sp>
      <p:pic>
        <p:nvPicPr>
          <p:cNvPr id="11" name="Picture 10">
            <a:extLst>
              <a:ext uri="{FF2B5EF4-FFF2-40B4-BE49-F238E27FC236}">
                <a16:creationId xmlns:a16="http://schemas.microsoft.com/office/drawing/2014/main" id="{8E040AFA-AB61-42F2-AA5A-08F7ABA94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73" y="5693569"/>
            <a:ext cx="6819279" cy="1325562"/>
          </a:xfrm>
          <a:prstGeom prst="rect">
            <a:avLst/>
          </a:prstGeom>
          <a:ln>
            <a:noFill/>
          </a:ln>
          <a:effectLst>
            <a:glow rad="25400">
              <a:schemeClr val="bg1">
                <a:alpha val="39000"/>
              </a:schemeClr>
            </a:glow>
            <a:outerShdw algn="tl" rotWithShape="0">
              <a:schemeClr val="bg1">
                <a:alpha val="0"/>
              </a:schemeClr>
            </a:outerShdw>
          </a:effectLst>
        </p:spPr>
      </p:pic>
    </p:spTree>
    <p:extLst>
      <p:ext uri="{BB962C8B-B14F-4D97-AF65-F5344CB8AC3E}">
        <p14:creationId xmlns:p14="http://schemas.microsoft.com/office/powerpoint/2010/main" val="159378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INTRODUCTION</a:t>
            </a:r>
            <a:endParaRPr lang="he-IL"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4790" y="2887186"/>
            <a:ext cx="6225540" cy="2484120"/>
          </a:xfrm>
        </p:spPr>
      </p:pic>
      <p:sp>
        <p:nvSpPr>
          <p:cNvPr id="5" name="Slide Number Placeholder 4"/>
          <p:cNvSpPr>
            <a:spLocks noGrp="1"/>
          </p:cNvSpPr>
          <p:nvPr>
            <p:ph type="sldNum" sz="quarter" idx="12"/>
          </p:nvPr>
        </p:nvSpPr>
        <p:spPr/>
        <p:txBody>
          <a:bodyPr/>
          <a:lstStyle/>
          <a:p>
            <a:fld id="{923C8748-0594-4812-A086-8038FE2FBC40}" type="slidenum">
              <a:rPr lang="he-IL" smtClean="0"/>
              <a:pPr/>
              <a:t>74</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50" y="1802032"/>
            <a:ext cx="5069840" cy="2170308"/>
          </a:xfrm>
          <a:prstGeom prst="rect">
            <a:avLst/>
          </a:prstGeom>
        </p:spPr>
      </p:pic>
    </p:spTree>
    <p:extLst>
      <p:ext uri="{BB962C8B-B14F-4D97-AF65-F5344CB8AC3E}">
        <p14:creationId xmlns:p14="http://schemas.microsoft.com/office/powerpoint/2010/main" val="51306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INTRODUCTION</a:t>
            </a:r>
            <a:endParaRPr lang="he-IL" dirty="0"/>
          </a:p>
        </p:txBody>
      </p:sp>
      <p:sp>
        <p:nvSpPr>
          <p:cNvPr id="3" name="Content Placeholder 2"/>
          <p:cNvSpPr>
            <a:spLocks noGrp="1"/>
          </p:cNvSpPr>
          <p:nvPr>
            <p:ph idx="1"/>
          </p:nvPr>
        </p:nvSpPr>
        <p:spPr/>
        <p:txBody>
          <a:bodyPr>
            <a:normAutofit/>
          </a:bodyPr>
          <a:lstStyle/>
          <a:p>
            <a:pPr algn="l" rtl="0"/>
            <a:r>
              <a:rPr lang="en-US" dirty="0"/>
              <a:t>In this paper, we focus on the problem of retrieving documents that are most similar to a given prototype document from an opaque search engine supporting short keyword queries, such as Twitter. </a:t>
            </a:r>
          </a:p>
          <a:p>
            <a:pPr algn="l" rtl="0"/>
            <a:endParaRPr lang="en-US" dirty="0"/>
          </a:p>
        </p:txBody>
      </p:sp>
      <p:sp>
        <p:nvSpPr>
          <p:cNvPr id="5" name="Slide Number Placeholder 4"/>
          <p:cNvSpPr>
            <a:spLocks noGrp="1"/>
          </p:cNvSpPr>
          <p:nvPr>
            <p:ph type="sldNum" sz="quarter" idx="12"/>
          </p:nvPr>
        </p:nvSpPr>
        <p:spPr/>
        <p:txBody>
          <a:bodyPr/>
          <a:lstStyle/>
          <a:p>
            <a:fld id="{923C8748-0594-4812-A086-8038FE2FBC40}" type="slidenum">
              <a:rPr lang="he-IL" smtClean="0"/>
              <a:pPr/>
              <a:t>75</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16" y="3906199"/>
            <a:ext cx="3590168" cy="2082297"/>
          </a:xfrm>
          <a:prstGeom prst="rect">
            <a:avLst/>
          </a:prstGeom>
        </p:spPr>
      </p:pic>
      <p:sp>
        <p:nvSpPr>
          <p:cNvPr id="9" name="Right Arrow 8"/>
          <p:cNvSpPr/>
          <p:nvPr/>
        </p:nvSpPr>
        <p:spPr>
          <a:xfrm>
            <a:off x="4365393" y="4408505"/>
            <a:ext cx="1393372" cy="1077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2" descr="Image result for tweet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5020" y="4553288"/>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tweet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83846" y="4550125"/>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tweet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4796" y="5006706"/>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tweet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4796" y="4063836"/>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tweet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1206" y="5278460"/>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tweet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7062" y="5335804"/>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7101" y="4397106"/>
            <a:ext cx="1055626" cy="1055626"/>
          </a:xfrm>
          <a:prstGeom prst="rect">
            <a:avLst/>
          </a:prstGeom>
        </p:spPr>
      </p:pic>
      <p:sp>
        <p:nvSpPr>
          <p:cNvPr id="17" name="Right Arrow 16"/>
          <p:cNvSpPr/>
          <p:nvPr/>
        </p:nvSpPr>
        <p:spPr>
          <a:xfrm>
            <a:off x="7697873" y="4408505"/>
            <a:ext cx="1393372" cy="1077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78842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METHOD</a:t>
            </a:r>
            <a:endParaRPr lang="he-IL" dirty="0"/>
          </a:p>
        </p:txBody>
      </p:sp>
      <p:sp>
        <p:nvSpPr>
          <p:cNvPr id="3" name="Content Placeholder 2"/>
          <p:cNvSpPr>
            <a:spLocks noGrp="1"/>
          </p:cNvSpPr>
          <p:nvPr>
            <p:ph idx="1"/>
          </p:nvPr>
        </p:nvSpPr>
        <p:spPr/>
        <p:txBody>
          <a:bodyPr>
            <a:normAutofit/>
          </a:bodyPr>
          <a:lstStyle/>
          <a:p>
            <a:pPr algn="l" rtl="0"/>
            <a:r>
              <a:rPr lang="en-US" dirty="0"/>
              <a:t>Here, we suggest a novel iterative approach that selects queries that maximize the number of retrieved relevant results, using limited interaction with an opaque search engine. </a:t>
            </a:r>
          </a:p>
          <a:p>
            <a:pPr marL="0" indent="0" algn="l" rtl="0">
              <a:buNone/>
            </a:pPr>
            <a:endParaRPr lang="en-US" dirty="0"/>
          </a:p>
        </p:txBody>
      </p:sp>
      <p:sp>
        <p:nvSpPr>
          <p:cNvPr id="5" name="Slide Number Placeholder 4"/>
          <p:cNvSpPr>
            <a:spLocks noGrp="1"/>
          </p:cNvSpPr>
          <p:nvPr>
            <p:ph type="sldNum" sz="quarter" idx="12"/>
          </p:nvPr>
        </p:nvSpPr>
        <p:spPr/>
        <p:txBody>
          <a:bodyPr/>
          <a:lstStyle/>
          <a:p>
            <a:fld id="{923C8748-0594-4812-A086-8038FE2FBC40}" type="slidenum">
              <a:rPr lang="he-IL" smtClean="0"/>
              <a:pPr/>
              <a:t>76</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69" y="4413093"/>
            <a:ext cx="1259537" cy="1259537"/>
          </a:xfrm>
          <a:prstGeom prst="rect">
            <a:avLst/>
          </a:prstGeom>
        </p:spPr>
      </p:pic>
      <p:sp>
        <p:nvSpPr>
          <p:cNvPr id="19" name="Right Arrow 18"/>
          <p:cNvSpPr/>
          <p:nvPr/>
        </p:nvSpPr>
        <p:spPr>
          <a:xfrm>
            <a:off x="2821646" y="4638199"/>
            <a:ext cx="915549" cy="585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20" name="Group 19"/>
          <p:cNvGrpSpPr/>
          <p:nvPr/>
        </p:nvGrpSpPr>
        <p:grpSpPr>
          <a:xfrm>
            <a:off x="4504378" y="3611774"/>
            <a:ext cx="1130786" cy="1163388"/>
            <a:chOff x="6655402" y="17717671"/>
            <a:chExt cx="914528" cy="914528"/>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5402" y="17717671"/>
              <a:ext cx="914528" cy="91452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1238" y="17820401"/>
              <a:ext cx="478070" cy="478070"/>
            </a:xfrm>
            <a:prstGeom prst="rect">
              <a:avLst/>
            </a:prstGeom>
          </p:spPr>
        </p:pic>
      </p:gr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04500" y="4394399"/>
            <a:ext cx="1200333" cy="1200333"/>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310" y="3211518"/>
            <a:ext cx="1670541" cy="1670541"/>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310" y="5118209"/>
            <a:ext cx="1670541" cy="1670541"/>
          </a:xfrm>
          <a:prstGeom prst="rect">
            <a:avLst/>
          </a:prstGeom>
        </p:spPr>
      </p:pic>
      <p:pic>
        <p:nvPicPr>
          <p:cNvPr id="26" name="Picture 114"/>
          <p:cNvPicPr>
            <a:picLocks noChangeAspect="1"/>
          </p:cNvPicPr>
          <p:nvPr/>
        </p:nvPicPr>
        <p:blipFill>
          <a:blip r:embed="rId8" cstate="print"/>
          <a:stretch>
            <a:fillRect/>
          </a:stretch>
        </p:blipFill>
        <p:spPr>
          <a:xfrm>
            <a:off x="7771128" y="4923135"/>
            <a:ext cx="573865" cy="564682"/>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1522" y="3869948"/>
            <a:ext cx="457264" cy="457264"/>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54254" y="5805222"/>
            <a:ext cx="407611" cy="407611"/>
          </a:xfrm>
          <a:prstGeom prst="rect">
            <a:avLst/>
          </a:prstGeom>
        </p:spPr>
      </p:pic>
      <p:sp>
        <p:nvSpPr>
          <p:cNvPr id="29" name="Right Arrow 28"/>
          <p:cNvSpPr/>
          <p:nvPr/>
        </p:nvSpPr>
        <p:spPr>
          <a:xfrm rot="19510934">
            <a:off x="6019499" y="3981002"/>
            <a:ext cx="915549" cy="585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ight Arrow 29"/>
          <p:cNvSpPr/>
          <p:nvPr/>
        </p:nvSpPr>
        <p:spPr>
          <a:xfrm rot="2465805">
            <a:off x="6011502" y="5266257"/>
            <a:ext cx="915549" cy="585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p:cNvSpPr txBox="1"/>
          <p:nvPr/>
        </p:nvSpPr>
        <p:spPr>
          <a:xfrm>
            <a:off x="649416" y="3672469"/>
            <a:ext cx="2549229" cy="707886"/>
          </a:xfrm>
          <a:prstGeom prst="rect">
            <a:avLst/>
          </a:prstGeom>
          <a:noFill/>
        </p:spPr>
        <p:txBody>
          <a:bodyPr wrap="square" rtlCol="1">
            <a:spAutoFit/>
          </a:bodyPr>
          <a:lstStyle/>
          <a:p>
            <a:pPr algn="ctr" rtl="0"/>
            <a:r>
              <a:rPr lang="en-US" sz="2000" b="1" dirty="0"/>
              <a:t>Short</a:t>
            </a:r>
          </a:p>
          <a:p>
            <a:pPr algn="ctr" rtl="0"/>
            <a:r>
              <a:rPr lang="en-US" sz="2000" b="1" dirty="0"/>
              <a:t>Document</a:t>
            </a:r>
            <a:endParaRPr lang="he-IL" sz="2000" b="1" dirty="0"/>
          </a:p>
        </p:txBody>
      </p:sp>
      <p:pic>
        <p:nvPicPr>
          <p:cNvPr id="32" name="Picture 2" descr="Image result for tweet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89706" y="3026705"/>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tweet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41171" y="3010010"/>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tweet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54037" y="2630560"/>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tweet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05970" y="3026705"/>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weet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95905" y="2620200"/>
            <a:ext cx="560448" cy="5502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tweet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61865" y="2576909"/>
            <a:ext cx="560448" cy="55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0154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METHOD</a:t>
            </a:r>
            <a:endParaRPr lang="he-IL" dirty="0"/>
          </a:p>
        </p:txBody>
      </p:sp>
      <p:sp>
        <p:nvSpPr>
          <p:cNvPr id="3" name="Content Placeholder 2"/>
          <p:cNvSpPr>
            <a:spLocks noGrp="1"/>
          </p:cNvSpPr>
          <p:nvPr>
            <p:ph idx="1"/>
          </p:nvPr>
        </p:nvSpPr>
        <p:spPr/>
        <p:txBody>
          <a:bodyPr>
            <a:normAutofit/>
          </a:bodyPr>
          <a:lstStyle/>
          <a:p>
            <a:pPr algn="l" rtl="0"/>
            <a:r>
              <a:rPr lang="en-US" dirty="0"/>
              <a:t>This approach consists of two components: </a:t>
            </a:r>
          </a:p>
          <a:p>
            <a:pPr lvl="1" algn="l" rtl="0"/>
            <a:r>
              <a:rPr lang="en-US" dirty="0"/>
              <a:t>the Iterative Query Selection (IQS) algorithm and </a:t>
            </a:r>
          </a:p>
          <a:p>
            <a:pPr lvl="1" algn="l" rtl="0"/>
            <a:r>
              <a:rPr lang="en-US" dirty="0"/>
              <a:t>Mean Relevance Error (MRE) score. </a:t>
            </a:r>
          </a:p>
          <a:p>
            <a:pPr algn="l" rtl="0"/>
            <a:r>
              <a:rPr lang="en-US" dirty="0"/>
              <a:t>The IQS is a hill climbing algorithm that iteratively optimizes short keyword queries given a prototype document. </a:t>
            </a:r>
          </a:p>
          <a:p>
            <a:pPr algn="l" rtl="0"/>
            <a:r>
              <a:rPr lang="en-US" dirty="0"/>
              <a:t>The MRE is used as pseudo relevance feedback, by ranking the results of incumbent queries generated by IQS according to their relevance to the prototype document. </a:t>
            </a:r>
          </a:p>
          <a:p>
            <a:pPr marL="0" indent="0" algn="l" rtl="0">
              <a:buNone/>
            </a:pPr>
            <a:endParaRPr lang="en-US" dirty="0"/>
          </a:p>
        </p:txBody>
      </p:sp>
      <p:sp>
        <p:nvSpPr>
          <p:cNvPr id="5" name="Slide Number Placeholder 4"/>
          <p:cNvSpPr>
            <a:spLocks noGrp="1"/>
          </p:cNvSpPr>
          <p:nvPr>
            <p:ph type="sldNum" sz="quarter" idx="12"/>
          </p:nvPr>
        </p:nvSpPr>
        <p:spPr/>
        <p:txBody>
          <a:bodyPr/>
          <a:lstStyle/>
          <a:p>
            <a:fld id="{923C8748-0594-4812-A086-8038FE2FBC40}" type="slidenum">
              <a:rPr lang="he-IL" smtClean="0"/>
              <a:pPr/>
              <a:t>77</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spTree>
    <p:extLst>
      <p:ext uri="{BB962C8B-B14F-4D97-AF65-F5344CB8AC3E}">
        <p14:creationId xmlns:p14="http://schemas.microsoft.com/office/powerpoint/2010/main" val="1162711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MEAN RELEVANCE ERROR (MRE)</a:t>
            </a:r>
            <a:endParaRPr lang="he-IL" dirty="0"/>
          </a:p>
        </p:txBody>
      </p:sp>
      <p:sp>
        <p:nvSpPr>
          <p:cNvPr id="3" name="Content Placeholder 2"/>
          <p:cNvSpPr>
            <a:spLocks noGrp="1"/>
          </p:cNvSpPr>
          <p:nvPr>
            <p:ph idx="1"/>
          </p:nvPr>
        </p:nvSpPr>
        <p:spPr/>
        <p:txBody>
          <a:bodyPr>
            <a:normAutofit/>
          </a:bodyPr>
          <a:lstStyle/>
          <a:p>
            <a:pPr algn="l" rtl="0"/>
            <a:endParaRPr lang="en-US" dirty="0"/>
          </a:p>
          <a:p>
            <a:pPr algn="l" rtl="0"/>
            <a:endParaRPr lang="en-US" dirty="0"/>
          </a:p>
        </p:txBody>
      </p:sp>
      <p:sp>
        <p:nvSpPr>
          <p:cNvPr id="5" name="Slide Number Placeholder 4"/>
          <p:cNvSpPr>
            <a:spLocks noGrp="1"/>
          </p:cNvSpPr>
          <p:nvPr>
            <p:ph type="sldNum" sz="quarter" idx="12"/>
          </p:nvPr>
        </p:nvSpPr>
        <p:spPr/>
        <p:txBody>
          <a:bodyPr/>
          <a:lstStyle/>
          <a:p>
            <a:fld id="{923C8748-0594-4812-A086-8038FE2FBC40}" type="slidenum">
              <a:rPr lang="he-IL" smtClean="0"/>
              <a:pPr/>
              <a:t>78</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9463" y="3445339"/>
            <a:ext cx="1644821" cy="1644821"/>
          </a:xfrm>
          <a:prstGeom prst="rect">
            <a:avLst/>
          </a:prstGeom>
        </p:spPr>
      </p:pic>
      <p:pic>
        <p:nvPicPr>
          <p:cNvPr id="9" name="Picture 2" descr="Image result for tweet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6616" y="1514644"/>
            <a:ext cx="937850" cy="920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3597" y="4218228"/>
            <a:ext cx="1496292" cy="149629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045" y="2886650"/>
            <a:ext cx="1230129" cy="123012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3885" y="4740940"/>
            <a:ext cx="1072558" cy="1072558"/>
          </a:xfrm>
          <a:prstGeom prst="rect">
            <a:avLst/>
          </a:prstGeom>
        </p:spPr>
      </p:pic>
      <p:sp>
        <p:nvSpPr>
          <p:cNvPr id="13" name="TextBox 12"/>
          <p:cNvSpPr txBox="1"/>
          <p:nvPr/>
        </p:nvSpPr>
        <p:spPr>
          <a:xfrm>
            <a:off x="1116202" y="2519625"/>
            <a:ext cx="3605029" cy="954107"/>
          </a:xfrm>
          <a:prstGeom prst="rect">
            <a:avLst/>
          </a:prstGeom>
          <a:noFill/>
        </p:spPr>
        <p:txBody>
          <a:bodyPr wrap="square" rtlCol="1">
            <a:spAutoFit/>
          </a:bodyPr>
          <a:lstStyle/>
          <a:p>
            <a:pPr algn="ctr" rtl="0"/>
            <a:r>
              <a:rPr lang="en-US" sz="2800" b="1" dirty="0"/>
              <a:t>Prototype</a:t>
            </a:r>
          </a:p>
          <a:p>
            <a:pPr algn="ctr" rtl="0"/>
            <a:r>
              <a:rPr lang="en-US" sz="2800" b="1" dirty="0"/>
              <a:t>Document</a:t>
            </a:r>
            <a:endParaRPr lang="he-IL" sz="2800" b="1" dirty="0"/>
          </a:p>
        </p:txBody>
      </p:sp>
      <p:sp>
        <p:nvSpPr>
          <p:cNvPr id="15" name="TextBox 14"/>
          <p:cNvSpPr txBox="1"/>
          <p:nvPr/>
        </p:nvSpPr>
        <p:spPr>
          <a:xfrm>
            <a:off x="6318380" y="11203927"/>
            <a:ext cx="2692631" cy="1200329"/>
          </a:xfrm>
          <a:prstGeom prst="rect">
            <a:avLst/>
          </a:prstGeom>
          <a:noFill/>
        </p:spPr>
        <p:txBody>
          <a:bodyPr wrap="square" rtlCol="1">
            <a:spAutoFit/>
          </a:bodyPr>
          <a:lstStyle/>
          <a:p>
            <a:pPr algn="ctr" rtl="0"/>
            <a:r>
              <a:rPr lang="en-US" sz="3600" b="1" dirty="0"/>
              <a:t>Irrelevant </a:t>
            </a:r>
          </a:p>
          <a:p>
            <a:pPr algn="ctr" rtl="0"/>
            <a:r>
              <a:rPr lang="en-US" sz="3600" b="1" dirty="0"/>
              <a:t>Tweet</a:t>
            </a:r>
            <a:endParaRPr lang="he-IL" sz="3600" b="1" dirty="0"/>
          </a:p>
        </p:txBody>
      </p:sp>
      <p:sp>
        <p:nvSpPr>
          <p:cNvPr id="17" name="Right Arrow 16"/>
          <p:cNvSpPr/>
          <p:nvPr/>
        </p:nvSpPr>
        <p:spPr>
          <a:xfrm rot="5400000">
            <a:off x="5516282" y="2834364"/>
            <a:ext cx="1020670" cy="585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8" name="Picture 114"/>
          <p:cNvPicPr>
            <a:picLocks noChangeAspect="1"/>
          </p:cNvPicPr>
          <p:nvPr/>
        </p:nvPicPr>
        <p:blipFill>
          <a:blip r:embed="rId8" cstate="print"/>
          <a:stretch>
            <a:fillRect/>
          </a:stretch>
        </p:blipFill>
        <p:spPr>
          <a:xfrm>
            <a:off x="5540717" y="11253328"/>
            <a:ext cx="929133" cy="914265"/>
          </a:xfrm>
          <a:prstGeom prst="rect">
            <a:avLst/>
          </a:prstGeom>
        </p:spPr>
      </p:pic>
      <p:sp>
        <p:nvSpPr>
          <p:cNvPr id="19" name="Right Arrow 18"/>
          <p:cNvSpPr/>
          <p:nvPr/>
        </p:nvSpPr>
        <p:spPr>
          <a:xfrm rot="16200000">
            <a:off x="5201302" y="9970339"/>
            <a:ext cx="1628479" cy="60568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ight Arrow 19"/>
          <p:cNvSpPr/>
          <p:nvPr/>
        </p:nvSpPr>
        <p:spPr>
          <a:xfrm rot="20495242">
            <a:off x="7408631" y="3569576"/>
            <a:ext cx="915549" cy="585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87271" y="3377119"/>
            <a:ext cx="2178248" cy="1143580"/>
          </a:xfrm>
          <a:prstGeom prst="rect">
            <a:avLst/>
          </a:prstGeom>
        </p:spPr>
      </p:pic>
      <p:sp>
        <p:nvSpPr>
          <p:cNvPr id="22" name="Right Arrow 21"/>
          <p:cNvSpPr/>
          <p:nvPr/>
        </p:nvSpPr>
        <p:spPr>
          <a:xfrm rot="1315150">
            <a:off x="7358389" y="4522122"/>
            <a:ext cx="915549" cy="5851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Right Arrow 22"/>
          <p:cNvSpPr/>
          <p:nvPr/>
        </p:nvSpPr>
        <p:spPr>
          <a:xfrm>
            <a:off x="3675202" y="4001294"/>
            <a:ext cx="1020670" cy="585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75409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dirty="0"/>
              <a:t>MEAN RELEVANCE ERROR (MRE)</a:t>
            </a:r>
            <a:endParaRPr lang="he-IL" dirty="0"/>
          </a:p>
        </p:txBody>
      </p:sp>
      <p:sp>
        <p:nvSpPr>
          <p:cNvPr id="3" name="Content Placeholder 2"/>
          <p:cNvSpPr>
            <a:spLocks noGrp="1"/>
          </p:cNvSpPr>
          <p:nvPr>
            <p:ph idx="1"/>
          </p:nvPr>
        </p:nvSpPr>
        <p:spPr/>
        <p:txBody>
          <a:bodyPr>
            <a:normAutofit/>
          </a:bodyPr>
          <a:lstStyle/>
          <a:p>
            <a:pPr algn="l" rtl="0"/>
            <a:endParaRPr lang="en-US" dirty="0"/>
          </a:p>
          <a:p>
            <a:pPr algn="l" rtl="0"/>
            <a:endParaRPr lang="en-US" dirty="0"/>
          </a:p>
        </p:txBody>
      </p:sp>
      <p:sp>
        <p:nvSpPr>
          <p:cNvPr id="5" name="Slide Number Placeholder 4"/>
          <p:cNvSpPr>
            <a:spLocks noGrp="1"/>
          </p:cNvSpPr>
          <p:nvPr>
            <p:ph type="sldNum" sz="quarter" idx="12"/>
          </p:nvPr>
        </p:nvSpPr>
        <p:spPr/>
        <p:txBody>
          <a:bodyPr/>
          <a:lstStyle/>
          <a:p>
            <a:fld id="{923C8748-0594-4812-A086-8038FE2FBC40}" type="slidenum">
              <a:rPr lang="he-IL" smtClean="0"/>
              <a:pPr/>
              <a:t>79</a:t>
            </a:fld>
            <a:endParaRPr lang="he-IL" dirty="0"/>
          </a:p>
        </p:txBody>
      </p:sp>
      <p:sp>
        <p:nvSpPr>
          <p:cNvPr id="6" name="Date Placeholder 5"/>
          <p:cNvSpPr>
            <a:spLocks noGrp="1"/>
          </p:cNvSpPr>
          <p:nvPr>
            <p:ph type="dt" sz="half" idx="10"/>
          </p:nvPr>
        </p:nvSpPr>
        <p:spPr/>
        <p:txBody>
          <a:bodyPr/>
          <a:lstStyle/>
          <a:p>
            <a:r>
              <a:rPr lang="he-IL"/>
              <a:t>Elyashar, BGU, Israel</a:t>
            </a:r>
            <a:endParaRPr lang="he-IL" dirty="0"/>
          </a:p>
        </p:txBody>
      </p:sp>
      <p:sp>
        <p:nvSpPr>
          <p:cNvPr id="7" name="Footer Placeholder 6"/>
          <p:cNvSpPr>
            <a:spLocks noGrp="1"/>
          </p:cNvSpPr>
          <p:nvPr>
            <p:ph type="ftr" sz="quarter" idx="11"/>
          </p:nvPr>
        </p:nvSpPr>
        <p:spPr/>
        <p:txBody>
          <a:bodyPr/>
          <a:lstStyle/>
          <a:p>
            <a:r>
              <a:rPr lang="en-US" dirty="0"/>
              <a:t>Ben-Gurion University, Israel, 2020</a:t>
            </a:r>
            <a:endParaRPr lang="he-IL" dirty="0"/>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760" y="1455076"/>
            <a:ext cx="8844280" cy="4808868"/>
          </a:xfrm>
          <a:prstGeom prst="rect">
            <a:avLst/>
          </a:prstGeom>
        </p:spPr>
      </p:pic>
    </p:spTree>
    <p:extLst>
      <p:ext uri="{BB962C8B-B14F-4D97-AF65-F5344CB8AC3E}">
        <p14:creationId xmlns:p14="http://schemas.microsoft.com/office/powerpoint/2010/main" val="189993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Object Detection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i="1" dirty="0"/>
              <a:t>Object Detection</a:t>
            </a:r>
            <a:r>
              <a:rPr lang="en-US" dirty="0"/>
              <a:t> is the ability to detect or identify objects in any given image correctly along with their spatial position in the given image, in the form of rectangular boxes (known as Bounding Boxes). which bound the object within it.</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a:t>
            </a:fld>
            <a:endParaRPr lang="he-IL" dirty="0"/>
          </a:p>
        </p:txBody>
      </p:sp>
      <p:pic>
        <p:nvPicPr>
          <p:cNvPr id="8194" name="Picture 2" descr="https://miro.medium.com/max/700/1*EYtn2YE7b6MTzMQyD2R3nA.jpeg">
            <a:extLst>
              <a:ext uri="{FF2B5EF4-FFF2-40B4-BE49-F238E27FC236}">
                <a16:creationId xmlns:a16="http://schemas.microsoft.com/office/drawing/2014/main" id="{43E18175-A62F-4EA8-84E5-23C0EB30C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323" y="3576637"/>
            <a:ext cx="666750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6255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85000" lnSpcReduction="20000"/>
          </a:bodyPr>
          <a:lstStyle/>
          <a:p>
            <a:r>
              <a:rPr lang="en-US" dirty="0"/>
              <a:t>Searching</a:t>
            </a:r>
          </a:p>
          <a:p>
            <a:r>
              <a:rPr lang="en-US" dirty="0"/>
              <a:t>Machine Translation</a:t>
            </a:r>
          </a:p>
          <a:p>
            <a:r>
              <a:rPr lang="en-US" dirty="0"/>
              <a:t>Text Summarization</a:t>
            </a:r>
          </a:p>
          <a:p>
            <a:r>
              <a:rPr lang="en-US" dirty="0"/>
              <a:t>Named-Entity Recognition</a:t>
            </a:r>
          </a:p>
          <a:p>
            <a:r>
              <a:rPr lang="en-US" dirty="0"/>
              <a:t>Parts-of-Speech (POS) tagging </a:t>
            </a:r>
          </a:p>
          <a:p>
            <a:r>
              <a:rPr lang="en-US" dirty="0"/>
              <a:t>Information Retrieval </a:t>
            </a:r>
          </a:p>
          <a:p>
            <a:r>
              <a:rPr lang="en-US" dirty="0">
                <a:highlight>
                  <a:srgbClr val="FFFF00"/>
                </a:highlight>
              </a:rPr>
              <a:t>Information Grouping</a:t>
            </a:r>
          </a:p>
          <a:p>
            <a:r>
              <a:rPr lang="en-US" dirty="0"/>
              <a:t>Sentiment Analysis</a:t>
            </a:r>
          </a:p>
          <a:p>
            <a:r>
              <a:rPr lang="en-US" dirty="0"/>
              <a:t>Answering Queries</a:t>
            </a:r>
          </a:p>
          <a:p>
            <a:r>
              <a:rPr lang="en-US" dirty="0"/>
              <a:t>Automated speech recognition (ASR)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80</a:t>
            </a:fld>
            <a:endParaRPr lang="he-IL" dirty="0"/>
          </a:p>
        </p:txBody>
      </p:sp>
    </p:spTree>
    <p:extLst>
      <p:ext uri="{BB962C8B-B14F-4D97-AF65-F5344CB8AC3E}">
        <p14:creationId xmlns:p14="http://schemas.microsoft.com/office/powerpoint/2010/main" val="4123961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Information Grouping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Grouping, or text classification, is performed via the text tags. </a:t>
            </a:r>
          </a:p>
          <a:p>
            <a:r>
              <a:rPr lang="en-US" dirty="0"/>
              <a:t>The NLP model is trained to classify documents according to specific attributes: subject, document type, time, author, language, etc. </a:t>
            </a:r>
          </a:p>
          <a:p>
            <a:r>
              <a:rPr lang="en-US" dirty="0"/>
              <a:t>Text classification usually requires labeled data. </a:t>
            </a:r>
          </a:p>
          <a:p>
            <a:r>
              <a:rPr lang="en-US" dirty="0"/>
              <a:t>Information grouping is used for supervised machine learning, which correspondingly triggers a multitude of use cases. </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81</a:t>
            </a:fld>
            <a:endParaRPr lang="he-IL" dirty="0"/>
          </a:p>
        </p:txBody>
      </p:sp>
      <p:pic>
        <p:nvPicPr>
          <p:cNvPr id="58370" name="Picture 2" descr="A Comprehensive Guide to Understand and Implement Text Classification in  Python">
            <a:extLst>
              <a:ext uri="{FF2B5EF4-FFF2-40B4-BE49-F238E27FC236}">
                <a16:creationId xmlns:a16="http://schemas.microsoft.com/office/drawing/2014/main" id="{6D0B59C4-CAE6-4DE1-BC35-E7B0B2A3F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487" y="4633912"/>
            <a:ext cx="439102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087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85000" lnSpcReduction="20000"/>
          </a:bodyPr>
          <a:lstStyle/>
          <a:p>
            <a:r>
              <a:rPr lang="en-US" dirty="0"/>
              <a:t>Searching</a:t>
            </a:r>
          </a:p>
          <a:p>
            <a:r>
              <a:rPr lang="en-US" dirty="0"/>
              <a:t>Machine Translation</a:t>
            </a:r>
          </a:p>
          <a:p>
            <a:r>
              <a:rPr lang="en-US" dirty="0"/>
              <a:t>Text Summarization</a:t>
            </a:r>
          </a:p>
          <a:p>
            <a:r>
              <a:rPr lang="en-US" dirty="0"/>
              <a:t>Named-Entity Recognition</a:t>
            </a:r>
          </a:p>
          <a:p>
            <a:r>
              <a:rPr lang="en-US" dirty="0"/>
              <a:t>Parts-of-Speech (POS) tagging </a:t>
            </a:r>
          </a:p>
          <a:p>
            <a:r>
              <a:rPr lang="en-US" dirty="0"/>
              <a:t>Information Retrieval </a:t>
            </a:r>
          </a:p>
          <a:p>
            <a:r>
              <a:rPr lang="en-US" dirty="0"/>
              <a:t>Information Grouping</a:t>
            </a:r>
          </a:p>
          <a:p>
            <a:r>
              <a:rPr lang="en-US" dirty="0">
                <a:highlight>
                  <a:srgbClr val="FFFF00"/>
                </a:highlight>
              </a:rPr>
              <a:t>Sentiment Analysis</a:t>
            </a:r>
          </a:p>
          <a:p>
            <a:r>
              <a:rPr lang="en-US" dirty="0"/>
              <a:t>Answering Queries</a:t>
            </a:r>
          </a:p>
          <a:p>
            <a:r>
              <a:rPr lang="en-US" dirty="0"/>
              <a:t>Automated speech recognition (ASR)</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82</a:t>
            </a:fld>
            <a:endParaRPr lang="he-IL" dirty="0"/>
          </a:p>
        </p:txBody>
      </p:sp>
    </p:spTree>
    <p:extLst>
      <p:ext uri="{BB962C8B-B14F-4D97-AF65-F5344CB8AC3E}">
        <p14:creationId xmlns:p14="http://schemas.microsoft.com/office/powerpoint/2010/main" val="1569909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Sentiment Analysis</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5463074" cy="4351338"/>
          </a:xfrm>
        </p:spPr>
        <p:txBody>
          <a:bodyPr>
            <a:normAutofit/>
          </a:bodyPr>
          <a:lstStyle/>
          <a:p>
            <a:r>
              <a:rPr lang="en-US" dirty="0"/>
              <a:t>It’s a type of text classification where the NLP algorithms determine the text’s positive, negative, or neutral connotation. </a:t>
            </a:r>
          </a:p>
          <a:p>
            <a:r>
              <a:rPr lang="en-US" dirty="0"/>
              <a:t>Use cases include: </a:t>
            </a:r>
          </a:p>
          <a:p>
            <a:pPr lvl="1"/>
            <a:r>
              <a:rPr lang="en-US" dirty="0"/>
              <a:t>analyzing customers’ feedback, </a:t>
            </a:r>
          </a:p>
          <a:p>
            <a:pPr lvl="1"/>
            <a:r>
              <a:rPr lang="en-US" dirty="0"/>
              <a:t>detecting trends, </a:t>
            </a:r>
          </a:p>
          <a:p>
            <a:pPr lvl="1"/>
            <a:r>
              <a:rPr lang="en-US" dirty="0"/>
              <a:t>conducting market research, etc., </a:t>
            </a:r>
          </a:p>
          <a:p>
            <a:pPr marL="0" indent="0">
              <a:buNone/>
            </a:pPr>
            <a:r>
              <a:rPr lang="en-US" dirty="0"/>
              <a:t>via an analysis of tweets, posts, reviews and other reactions. </a:t>
            </a:r>
          </a:p>
          <a:p>
            <a:pPr marL="0" indent="0">
              <a:buNone/>
            </a:pP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83</a:t>
            </a:fld>
            <a:endParaRPr lang="he-IL" dirty="0"/>
          </a:p>
        </p:txBody>
      </p:sp>
      <p:pic>
        <p:nvPicPr>
          <p:cNvPr id="63490" name="Picture 2" descr="Sentiment Analysis using VADER in Python - Python Code">
            <a:extLst>
              <a:ext uri="{FF2B5EF4-FFF2-40B4-BE49-F238E27FC236}">
                <a16:creationId xmlns:a16="http://schemas.microsoft.com/office/drawing/2014/main" id="{769203EE-2904-463A-80ED-1CD6EC006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274" y="1595437"/>
            <a:ext cx="565785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6849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Sentiment Analysis</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Sentiment analysis can encompass everything from the release of a new game on the App Store to political speeches and regulation changes.</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84</a:t>
            </a:fld>
            <a:endParaRPr lang="he-IL" dirty="0"/>
          </a:p>
        </p:txBody>
      </p:sp>
      <p:pic>
        <p:nvPicPr>
          <p:cNvPr id="5" name="Picture 4">
            <a:extLst>
              <a:ext uri="{FF2B5EF4-FFF2-40B4-BE49-F238E27FC236}">
                <a16:creationId xmlns:a16="http://schemas.microsoft.com/office/drawing/2014/main" id="{D58C7FBE-360F-4513-BDEA-A532B2DF307A}"/>
              </a:ext>
            </a:extLst>
          </p:cNvPr>
          <p:cNvPicPr>
            <a:picLocks noChangeAspect="1"/>
          </p:cNvPicPr>
          <p:nvPr/>
        </p:nvPicPr>
        <p:blipFill>
          <a:blip r:embed="rId3"/>
          <a:stretch>
            <a:fillRect/>
          </a:stretch>
        </p:blipFill>
        <p:spPr>
          <a:xfrm>
            <a:off x="1850182" y="3429000"/>
            <a:ext cx="7531745" cy="2318657"/>
          </a:xfrm>
          <a:prstGeom prst="rect">
            <a:avLst/>
          </a:prstGeom>
        </p:spPr>
      </p:pic>
    </p:spTree>
    <p:extLst>
      <p:ext uri="{BB962C8B-B14F-4D97-AF65-F5344CB8AC3E}">
        <p14:creationId xmlns:p14="http://schemas.microsoft.com/office/powerpoint/2010/main" val="989011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Key application areas of NLP</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fontScale="77500" lnSpcReduction="20000"/>
          </a:bodyPr>
          <a:lstStyle/>
          <a:p>
            <a:r>
              <a:rPr lang="en-US" dirty="0"/>
              <a:t>Searching</a:t>
            </a:r>
          </a:p>
          <a:p>
            <a:r>
              <a:rPr lang="en-US" dirty="0"/>
              <a:t>Machine Translation</a:t>
            </a:r>
          </a:p>
          <a:p>
            <a:r>
              <a:rPr lang="en-US" dirty="0"/>
              <a:t>Text Summarization</a:t>
            </a:r>
          </a:p>
          <a:p>
            <a:r>
              <a:rPr lang="en-US" dirty="0"/>
              <a:t>Named-Entity Recognition</a:t>
            </a:r>
          </a:p>
          <a:p>
            <a:r>
              <a:rPr lang="en-US" dirty="0"/>
              <a:t>Parts-of-Speech (POS) tagging </a:t>
            </a:r>
          </a:p>
          <a:p>
            <a:r>
              <a:rPr lang="en-US" dirty="0"/>
              <a:t>Information Retrieval </a:t>
            </a:r>
          </a:p>
          <a:p>
            <a:r>
              <a:rPr lang="en-US" dirty="0"/>
              <a:t>Information Grouping</a:t>
            </a:r>
          </a:p>
          <a:p>
            <a:r>
              <a:rPr lang="en-US" dirty="0"/>
              <a:t>Sentiment Analysis</a:t>
            </a:r>
          </a:p>
          <a:p>
            <a:r>
              <a:rPr lang="en-US" dirty="0">
                <a:highlight>
                  <a:srgbClr val="FFFF00"/>
                </a:highlight>
              </a:rPr>
              <a:t>Emotion Detection</a:t>
            </a:r>
          </a:p>
          <a:p>
            <a:r>
              <a:rPr lang="en-US" dirty="0"/>
              <a:t>Answering Queries</a:t>
            </a:r>
          </a:p>
          <a:p>
            <a:r>
              <a:rPr lang="en-US" dirty="0"/>
              <a:t>Topic Analysis</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85</a:t>
            </a:fld>
            <a:endParaRPr lang="he-IL" dirty="0"/>
          </a:p>
        </p:txBody>
      </p:sp>
    </p:spTree>
    <p:extLst>
      <p:ext uri="{BB962C8B-B14F-4D97-AF65-F5344CB8AC3E}">
        <p14:creationId xmlns:p14="http://schemas.microsoft.com/office/powerpoint/2010/main" val="1713613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What is the difference between sentiment analysis and emotion detection?</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4928118" cy="4351338"/>
          </a:xfrm>
        </p:spPr>
        <p:txBody>
          <a:bodyPr>
            <a:normAutofit fontScale="85000" lnSpcReduction="20000"/>
          </a:bodyPr>
          <a:lstStyle/>
          <a:p>
            <a:r>
              <a:rPr lang="en-US" dirty="0"/>
              <a:t>Sentiment  analysis focuses on three basic sentiments: </a:t>
            </a:r>
          </a:p>
          <a:p>
            <a:pPr lvl="1"/>
            <a:r>
              <a:rPr lang="en-US" dirty="0"/>
              <a:t>Positive</a:t>
            </a:r>
          </a:p>
          <a:p>
            <a:pPr lvl="1"/>
            <a:r>
              <a:rPr lang="en-US" dirty="0"/>
              <a:t>Negative</a:t>
            </a:r>
          </a:p>
          <a:p>
            <a:pPr lvl="1"/>
            <a:r>
              <a:rPr lang="en-US" dirty="0"/>
              <a:t>Neutral</a:t>
            </a:r>
          </a:p>
          <a:p>
            <a:r>
              <a:rPr lang="en-US" dirty="0"/>
              <a:t>Emotion detection utilize the given text in order to detect Ekman’s six basic emotions:</a:t>
            </a:r>
          </a:p>
          <a:p>
            <a:pPr lvl="1"/>
            <a:r>
              <a:rPr lang="en-US" dirty="0"/>
              <a:t>sadness, </a:t>
            </a:r>
          </a:p>
          <a:p>
            <a:pPr lvl="1"/>
            <a:r>
              <a:rPr lang="en-US" dirty="0"/>
              <a:t>happiness, </a:t>
            </a:r>
          </a:p>
          <a:p>
            <a:pPr lvl="1"/>
            <a:r>
              <a:rPr lang="en-US" dirty="0"/>
              <a:t>anger, </a:t>
            </a:r>
          </a:p>
          <a:p>
            <a:pPr lvl="1"/>
            <a:r>
              <a:rPr lang="en-US" dirty="0"/>
              <a:t>fear, </a:t>
            </a:r>
          </a:p>
          <a:p>
            <a:pPr lvl="1"/>
            <a:r>
              <a:rPr lang="en-US" dirty="0"/>
              <a:t>disgust, and </a:t>
            </a:r>
          </a:p>
          <a:p>
            <a:pPr lvl="1"/>
            <a:r>
              <a:rPr lang="en-US" dirty="0"/>
              <a:t>surprise</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86</a:t>
            </a:fld>
            <a:endParaRPr lang="he-IL" dirty="0"/>
          </a:p>
        </p:txBody>
      </p:sp>
      <p:pic>
        <p:nvPicPr>
          <p:cNvPr id="65538" name="Picture 2" descr="Free Vector | Six human emotions on colorful background">
            <a:extLst>
              <a:ext uri="{FF2B5EF4-FFF2-40B4-BE49-F238E27FC236}">
                <a16:creationId xmlns:a16="http://schemas.microsoft.com/office/drawing/2014/main" id="{2107EFC1-8455-451F-8573-D6619254E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214" y="1948478"/>
            <a:ext cx="59626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5351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Question Answering</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An automated question answering system applies a set of NLP techniques to analyze unstructured documents – from Wikipedia articles to social media newsfeed or medical records – by retrieving the needed information piece, analyzing it and using the best part to answer the question. </a:t>
            </a: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87</a:t>
            </a:fld>
            <a:endParaRPr lang="he-IL" dirty="0"/>
          </a:p>
        </p:txBody>
      </p:sp>
      <p:pic>
        <p:nvPicPr>
          <p:cNvPr id="6" name="Picture 5">
            <a:extLst>
              <a:ext uri="{FF2B5EF4-FFF2-40B4-BE49-F238E27FC236}">
                <a16:creationId xmlns:a16="http://schemas.microsoft.com/office/drawing/2014/main" id="{7BCE28BF-B00D-427E-9641-6E5161BE2EDF}"/>
              </a:ext>
            </a:extLst>
          </p:cNvPr>
          <p:cNvPicPr>
            <a:picLocks noChangeAspect="1"/>
          </p:cNvPicPr>
          <p:nvPr/>
        </p:nvPicPr>
        <p:blipFill>
          <a:blip r:embed="rId3"/>
          <a:stretch>
            <a:fillRect/>
          </a:stretch>
        </p:blipFill>
        <p:spPr>
          <a:xfrm>
            <a:off x="1958563" y="4309204"/>
            <a:ext cx="7921001" cy="1242510"/>
          </a:xfrm>
          <a:prstGeom prst="rect">
            <a:avLst/>
          </a:prstGeom>
        </p:spPr>
      </p:pic>
    </p:spTree>
    <p:extLst>
      <p:ext uri="{BB962C8B-B14F-4D97-AF65-F5344CB8AC3E}">
        <p14:creationId xmlns:p14="http://schemas.microsoft.com/office/powerpoint/2010/main" val="3035363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Topic Detection</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dirty="0"/>
              <a:t>Topic detection, also known as topic modelling is a statistical model for discovering abstract "topics" that occur in a collection of documents. </a:t>
            </a:r>
          </a:p>
          <a:p>
            <a:r>
              <a:rPr lang="en-US" dirty="0"/>
              <a:t>Topic model algorithms are used to discover hidden subjects in a large collection of unstructured texts.</a:t>
            </a:r>
          </a:p>
          <a:p>
            <a:endParaRPr lang="en-US" dirty="0"/>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88</a:t>
            </a:fld>
            <a:endParaRPr lang="he-IL" dirty="0"/>
          </a:p>
        </p:txBody>
      </p:sp>
    </p:spTree>
    <p:extLst>
      <p:ext uri="{BB962C8B-B14F-4D97-AF65-F5344CB8AC3E}">
        <p14:creationId xmlns:p14="http://schemas.microsoft.com/office/powerpoint/2010/main" val="1700665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Topic Detection (Demonstration) </a:t>
            </a:r>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dirty="0" err="1"/>
              <a:t>Aviad</a:t>
            </a:r>
            <a:r>
              <a:rPr lang="en-US" b="1" dirty="0"/>
              <a:t> </a:t>
            </a:r>
            <a:r>
              <a:rPr lang="en-US" b="1" dirty="0" err="1"/>
              <a:t>Elyashar</a:t>
            </a:r>
            <a:r>
              <a:rPr lang="en-US" dirty="0"/>
              <a:t>, Ilia </a:t>
            </a:r>
            <a:r>
              <a:rPr lang="en-US" dirty="0" err="1"/>
              <a:t>Plochotnikov</a:t>
            </a:r>
            <a:r>
              <a:rPr lang="en-US" dirty="0"/>
              <a:t>, </a:t>
            </a:r>
            <a:r>
              <a:rPr lang="en-US" dirty="0" err="1"/>
              <a:t>Idan</a:t>
            </a:r>
            <a:r>
              <a:rPr lang="en-US" dirty="0"/>
              <a:t>-Chaim Cohen, Rami </a:t>
            </a:r>
            <a:r>
              <a:rPr lang="en-US" dirty="0" err="1"/>
              <a:t>Puzis</a:t>
            </a:r>
            <a:r>
              <a:rPr lang="en-US" dirty="0"/>
              <a:t>, and </a:t>
            </a:r>
            <a:r>
              <a:rPr lang="en-US" dirty="0" err="1"/>
              <a:t>Odeya</a:t>
            </a:r>
            <a:r>
              <a:rPr lang="en-US" dirty="0"/>
              <a:t> Cohen, “</a:t>
            </a:r>
            <a:r>
              <a:rPr lang="en-US" b="1" dirty="0"/>
              <a:t>The State of Mind of Healthcare Professionals in the Light of the COVID-19: Insights from Text Analysis of Twitter’s Online Discourses</a:t>
            </a:r>
            <a:r>
              <a:rPr lang="en-US" dirty="0"/>
              <a:t>,” Journal Of Medical Internet Research (JMIR), 2021.</a:t>
            </a:r>
          </a:p>
          <a:p>
            <a:endParaRPr lang="en-US" dirty="0"/>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89</a:t>
            </a:fld>
            <a:endParaRPr lang="he-IL" dirty="0"/>
          </a:p>
        </p:txBody>
      </p:sp>
      <p:pic>
        <p:nvPicPr>
          <p:cNvPr id="69634" name="Picture 2" descr="COVID-19: Homeless struggle in Ghana lockdown">
            <a:extLst>
              <a:ext uri="{FF2B5EF4-FFF2-40B4-BE49-F238E27FC236}">
                <a16:creationId xmlns:a16="http://schemas.microsoft.com/office/drawing/2014/main" id="{9B3CAD09-9EBD-4061-8C2D-566B598A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991" y="3559095"/>
            <a:ext cx="5215609" cy="293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20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043-6222-4E59-81EB-36B06D2873CD}"/>
              </a:ext>
            </a:extLst>
          </p:cNvPr>
          <p:cNvSpPr>
            <a:spLocks noGrp="1"/>
          </p:cNvSpPr>
          <p:nvPr>
            <p:ph type="title"/>
          </p:nvPr>
        </p:nvSpPr>
        <p:spPr/>
        <p:txBody>
          <a:bodyPr/>
          <a:lstStyle/>
          <a:p>
            <a:r>
              <a:rPr lang="en-US" b="1" dirty="0"/>
              <a:t>Image Classification</a:t>
            </a:r>
            <a:endParaRPr lang="he-IL" b="1" dirty="0"/>
          </a:p>
        </p:txBody>
      </p:sp>
      <p:sp>
        <p:nvSpPr>
          <p:cNvPr id="3" name="Content Placeholder 2">
            <a:extLst>
              <a:ext uri="{FF2B5EF4-FFF2-40B4-BE49-F238E27FC236}">
                <a16:creationId xmlns:a16="http://schemas.microsoft.com/office/drawing/2014/main" id="{1C19CD73-E3D0-43C4-B990-EB328DD42B65}"/>
              </a:ext>
            </a:extLst>
          </p:cNvPr>
          <p:cNvSpPr>
            <a:spLocks noGrp="1"/>
          </p:cNvSpPr>
          <p:nvPr>
            <p:ph idx="1"/>
          </p:nvPr>
        </p:nvSpPr>
        <p:spPr>
          <a:xfrm>
            <a:off x="838200" y="1825625"/>
            <a:ext cx="10515600" cy="4351338"/>
          </a:xfrm>
        </p:spPr>
        <p:txBody>
          <a:bodyPr>
            <a:normAutofit/>
          </a:bodyPr>
          <a:lstStyle/>
          <a:p>
            <a:r>
              <a:rPr lang="en-US" b="1" dirty="0"/>
              <a:t>Image Classification </a:t>
            </a:r>
            <a:r>
              <a:rPr lang="en-US" dirty="0"/>
              <a:t>basically means identifying what class the object belongs to. </a:t>
            </a:r>
          </a:p>
          <a:p>
            <a:r>
              <a:rPr lang="en-US" dirty="0"/>
              <a:t>For example, in the image shown below, there are objects present belonging to various classes such as trees, huts, giraffe, etc. </a:t>
            </a:r>
          </a:p>
          <a:p>
            <a:r>
              <a:rPr lang="en-US" dirty="0"/>
              <a:t>The machine or deep learning model would determine that the animal detected in the image belongs to class giraffe with the highest probability.</a:t>
            </a:r>
          </a:p>
        </p:txBody>
      </p:sp>
      <p:sp>
        <p:nvSpPr>
          <p:cNvPr id="4" name="Slide Number Placeholder 3">
            <a:extLst>
              <a:ext uri="{FF2B5EF4-FFF2-40B4-BE49-F238E27FC236}">
                <a16:creationId xmlns:a16="http://schemas.microsoft.com/office/drawing/2014/main" id="{DC2429E5-F03E-4ECE-BF35-6D0C8B50775C}"/>
              </a:ext>
            </a:extLst>
          </p:cNvPr>
          <p:cNvSpPr>
            <a:spLocks noGrp="1"/>
          </p:cNvSpPr>
          <p:nvPr>
            <p:ph type="sldNum" sz="quarter" idx="12"/>
          </p:nvPr>
        </p:nvSpPr>
        <p:spPr/>
        <p:txBody>
          <a:bodyPr/>
          <a:lstStyle/>
          <a:p>
            <a:fld id="{E9742A6E-2B36-4A3D-9164-8A839C7BC6FB}" type="slidenum">
              <a:rPr lang="he-IL" smtClean="0"/>
              <a:pPr/>
              <a:t>9</a:t>
            </a:fld>
            <a:endParaRPr lang="he-IL" dirty="0"/>
          </a:p>
        </p:txBody>
      </p:sp>
      <p:pic>
        <p:nvPicPr>
          <p:cNvPr id="9218" name="Picture 2" descr="Deep Learning with Tensorflow: Part 2 — Image classification | by Matteo  Kofler | Towards Data Science">
            <a:extLst>
              <a:ext uri="{FF2B5EF4-FFF2-40B4-BE49-F238E27FC236}">
                <a16:creationId xmlns:a16="http://schemas.microsoft.com/office/drawing/2014/main" id="{044D1335-EED1-4466-B76D-7EAB70A02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4508567"/>
            <a:ext cx="5186247" cy="213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9482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DCFD67C-0ECB-4E57-8D18-C4DAED754E4B}"/>
              </a:ext>
            </a:extLst>
          </p:cNvPr>
          <p:cNvSpPr>
            <a:spLocks noGrp="1"/>
          </p:cNvSpPr>
          <p:nvPr>
            <p:ph type="ctrTitle"/>
          </p:nvPr>
        </p:nvSpPr>
        <p:spPr>
          <a:xfrm>
            <a:off x="1052945" y="350982"/>
            <a:ext cx="8141107" cy="2883474"/>
          </a:xfrm>
        </p:spPr>
        <p:txBody>
          <a:bodyPr>
            <a:normAutofit fontScale="90000"/>
          </a:bodyPr>
          <a:lstStyle/>
          <a:p>
            <a:pPr algn="ctr"/>
            <a:r>
              <a:rPr lang="en-US" dirty="0"/>
              <a:t>State of Mind of Healthcare Professionals in Social Media during COVID-19</a:t>
            </a:r>
          </a:p>
        </p:txBody>
      </p:sp>
      <p:pic>
        <p:nvPicPr>
          <p:cNvPr id="4098" name="Picture 2" descr="3 critical PR skills that all healthcare professionals must have today -  Agility PR Solutions">
            <a:extLst>
              <a:ext uri="{FF2B5EF4-FFF2-40B4-BE49-F238E27FC236}">
                <a16:creationId xmlns:a16="http://schemas.microsoft.com/office/drawing/2014/main" id="{2C47D24D-7367-4EFF-B414-CB284AC55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362" y="3623545"/>
            <a:ext cx="7685847" cy="288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0469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63C59C-5BA3-4736-A834-ADB33CF8CE2F}"/>
              </a:ext>
            </a:extLst>
          </p:cNvPr>
          <p:cNvSpPr>
            <a:spLocks noGrp="1"/>
          </p:cNvSpPr>
          <p:nvPr>
            <p:ph type="title"/>
          </p:nvPr>
        </p:nvSpPr>
        <p:spPr>
          <a:xfrm>
            <a:off x="677334" y="609600"/>
            <a:ext cx="8596668" cy="1320800"/>
          </a:xfrm>
        </p:spPr>
        <p:txBody>
          <a:bodyPr/>
          <a:lstStyle/>
          <a:p>
            <a:r>
              <a:rPr lang="en-US" dirty="0"/>
              <a:t>Introduction</a:t>
            </a:r>
          </a:p>
        </p:txBody>
      </p:sp>
      <p:sp>
        <p:nvSpPr>
          <p:cNvPr id="7" name="Content Placeholder 2">
            <a:extLst>
              <a:ext uri="{FF2B5EF4-FFF2-40B4-BE49-F238E27FC236}">
                <a16:creationId xmlns:a16="http://schemas.microsoft.com/office/drawing/2014/main" id="{FAF04D13-7C57-49AA-BC1A-6E34B62C35FD}"/>
              </a:ext>
            </a:extLst>
          </p:cNvPr>
          <p:cNvSpPr>
            <a:spLocks noGrp="1"/>
          </p:cNvSpPr>
          <p:nvPr>
            <p:ph idx="1"/>
          </p:nvPr>
        </p:nvSpPr>
        <p:spPr>
          <a:xfrm>
            <a:off x="677333" y="1680754"/>
            <a:ext cx="9299585" cy="4448442"/>
          </a:xfrm>
        </p:spPr>
        <p:txBody>
          <a:bodyPr>
            <a:normAutofit/>
          </a:bodyPr>
          <a:lstStyle/>
          <a:p>
            <a:r>
              <a:rPr lang="en-US" dirty="0"/>
              <a:t>The COVID-19 pandemic has affected populations worldwide, with extreme health, economic, social, and political implications.</a:t>
            </a:r>
          </a:p>
          <a:p>
            <a:r>
              <a:rPr lang="en-US" dirty="0"/>
              <a:t>Healthcare professionals (HCPs) are at the core of pandemic response and are among the most crucial factors in maintaining coping capacities. </a:t>
            </a:r>
          </a:p>
          <a:p>
            <a:pPr marL="457200" lvl="1" indent="0">
              <a:buNone/>
            </a:pPr>
            <a:endParaRPr lang="en-US" dirty="0"/>
          </a:p>
        </p:txBody>
      </p:sp>
      <p:pic>
        <p:nvPicPr>
          <p:cNvPr id="2050" name="Picture 2" descr="How health professionals need to discuss end of life situations – during  coronavirus and beyond | Loughborough University">
            <a:extLst>
              <a:ext uri="{FF2B5EF4-FFF2-40B4-BE49-F238E27FC236}">
                <a16:creationId xmlns:a16="http://schemas.microsoft.com/office/drawing/2014/main" id="{024F4FEF-D1E2-4F75-A9EC-6A5AE07892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3299219"/>
            <a:ext cx="6798365" cy="308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92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63C59C-5BA3-4736-A834-ADB33CF8CE2F}"/>
              </a:ext>
            </a:extLst>
          </p:cNvPr>
          <p:cNvSpPr>
            <a:spLocks noGrp="1"/>
          </p:cNvSpPr>
          <p:nvPr>
            <p:ph type="title"/>
          </p:nvPr>
        </p:nvSpPr>
        <p:spPr>
          <a:xfrm>
            <a:off x="677334" y="609600"/>
            <a:ext cx="8596668" cy="1320800"/>
          </a:xfrm>
        </p:spPr>
        <p:txBody>
          <a:bodyPr/>
          <a:lstStyle/>
          <a:p>
            <a:r>
              <a:rPr lang="en-US" dirty="0"/>
              <a:t>Problems</a:t>
            </a:r>
          </a:p>
        </p:txBody>
      </p:sp>
      <p:sp>
        <p:nvSpPr>
          <p:cNvPr id="7" name="Content Placeholder 2">
            <a:extLst>
              <a:ext uri="{FF2B5EF4-FFF2-40B4-BE49-F238E27FC236}">
                <a16:creationId xmlns:a16="http://schemas.microsoft.com/office/drawing/2014/main" id="{FAF04D13-7C57-49AA-BC1A-6E34B62C35FD}"/>
              </a:ext>
            </a:extLst>
          </p:cNvPr>
          <p:cNvSpPr>
            <a:spLocks noGrp="1"/>
          </p:cNvSpPr>
          <p:nvPr>
            <p:ph idx="1"/>
          </p:nvPr>
        </p:nvSpPr>
        <p:spPr>
          <a:xfrm>
            <a:off x="677333" y="1680754"/>
            <a:ext cx="9299585" cy="4448442"/>
          </a:xfrm>
        </p:spPr>
        <p:txBody>
          <a:bodyPr>
            <a:normAutofit/>
          </a:bodyPr>
          <a:lstStyle/>
          <a:p>
            <a:r>
              <a:rPr lang="en-US" dirty="0"/>
              <a:t>Yet, they are also vulnerable to </a:t>
            </a:r>
          </a:p>
          <a:p>
            <a:pPr lvl="1"/>
            <a:r>
              <a:rPr lang="en-US" dirty="0"/>
              <a:t>mental health effects, </a:t>
            </a:r>
          </a:p>
          <a:p>
            <a:pPr lvl="1"/>
            <a:r>
              <a:rPr lang="en-US" dirty="0"/>
              <a:t>managing a long-lasting emergency under lack of resources and </a:t>
            </a:r>
          </a:p>
          <a:p>
            <a:pPr lvl="1"/>
            <a:r>
              <a:rPr lang="en-US" dirty="0"/>
              <a:t>complicated personal concerns. </a:t>
            </a:r>
          </a:p>
          <a:p>
            <a:r>
              <a:rPr lang="en-US" dirty="0"/>
              <a:t>There is a lack of longitudinal studies that investigate the HCP population.</a:t>
            </a:r>
          </a:p>
          <a:p>
            <a:pPr marL="457200" lvl="1" indent="0">
              <a:buNone/>
            </a:pPr>
            <a:endParaRPr lang="en-US" dirty="0"/>
          </a:p>
        </p:txBody>
      </p:sp>
      <p:pic>
        <p:nvPicPr>
          <p:cNvPr id="3074" name="Picture 2" descr="Healthcare Professionals&amp;#39; Mental Health Needs: Where Can They Go? - The  Rural Monitor">
            <a:extLst>
              <a:ext uri="{FF2B5EF4-FFF2-40B4-BE49-F238E27FC236}">
                <a16:creationId xmlns:a16="http://schemas.microsoft.com/office/drawing/2014/main" id="{EFBA5E7B-1004-4763-92D7-18D3760C39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8113" y="4195914"/>
            <a:ext cx="4439478" cy="232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71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3707-6A4E-495F-AEEB-C41002ADABA6}"/>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999399C3-AD31-43C8-BE0E-3474FDA910F8}"/>
              </a:ext>
            </a:extLst>
          </p:cNvPr>
          <p:cNvSpPr>
            <a:spLocks noGrp="1"/>
          </p:cNvSpPr>
          <p:nvPr>
            <p:ph idx="1"/>
          </p:nvPr>
        </p:nvSpPr>
        <p:spPr>
          <a:xfrm>
            <a:off x="677334" y="1270000"/>
            <a:ext cx="8596668" cy="3880773"/>
          </a:xfrm>
        </p:spPr>
        <p:txBody>
          <a:bodyPr/>
          <a:lstStyle/>
          <a:p>
            <a:endParaRPr lang="en-US" dirty="0"/>
          </a:p>
          <a:p>
            <a:r>
              <a:rPr lang="en-US" dirty="0"/>
              <a:t>Analysis of online discourse sentiment and general dynamics</a:t>
            </a:r>
          </a:p>
          <a:p>
            <a:pPr lvl="1"/>
            <a:r>
              <a:rPr lang="en-US" dirty="0"/>
              <a:t>Longitudinal vs. short-term early stages [1-9]</a:t>
            </a:r>
          </a:p>
          <a:p>
            <a:pPr lvl="1"/>
            <a:endParaRPr lang="en-US" dirty="0"/>
          </a:p>
          <a:p>
            <a:r>
              <a:rPr lang="en-US" dirty="0"/>
              <a:t>Post collection</a:t>
            </a:r>
          </a:p>
          <a:p>
            <a:pPr lvl="1"/>
            <a:r>
              <a:rPr lang="en-US" dirty="0"/>
              <a:t>Population-targeted classifiers vs. pre-defined keywords and hashtags [5, 7, 8]</a:t>
            </a:r>
          </a:p>
          <a:p>
            <a:pPr lvl="1"/>
            <a:endParaRPr lang="en-US" dirty="0"/>
          </a:p>
          <a:p>
            <a:r>
              <a:rPr lang="en-US" dirty="0"/>
              <a:t>Study population</a:t>
            </a:r>
          </a:p>
          <a:p>
            <a:pPr lvl="1"/>
            <a:r>
              <a:rPr lang="en-US" dirty="0"/>
              <a:t>HCPs and difficulties in identifying them as a study population [6, 10]</a:t>
            </a:r>
          </a:p>
          <a:p>
            <a:pPr lvl="1"/>
            <a:endParaRPr lang="en-US" dirty="0"/>
          </a:p>
        </p:txBody>
      </p:sp>
    </p:spTree>
    <p:extLst>
      <p:ext uri="{BB962C8B-B14F-4D97-AF65-F5344CB8AC3E}">
        <p14:creationId xmlns:p14="http://schemas.microsoft.com/office/powerpoint/2010/main" val="106134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3707-6A4E-495F-AEEB-C41002ADABA6}"/>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999399C3-AD31-43C8-BE0E-3474FDA910F8}"/>
              </a:ext>
            </a:extLst>
          </p:cNvPr>
          <p:cNvSpPr>
            <a:spLocks noGrp="1"/>
          </p:cNvSpPr>
          <p:nvPr>
            <p:ph idx="1"/>
          </p:nvPr>
        </p:nvSpPr>
        <p:spPr>
          <a:xfrm>
            <a:off x="677334" y="1270000"/>
            <a:ext cx="8596668" cy="3880773"/>
          </a:xfrm>
        </p:spPr>
        <p:txBody>
          <a:bodyPr/>
          <a:lstStyle/>
          <a:p>
            <a:endParaRPr lang="en-US" dirty="0"/>
          </a:p>
          <a:p>
            <a:r>
              <a:rPr lang="en-US" dirty="0"/>
              <a:t>To analyze the state of mind of HCPs, in light of COVID-19, as expressed in online discussions published on Twitter, from 2019 until the end of 2020.</a:t>
            </a:r>
          </a:p>
        </p:txBody>
      </p:sp>
      <p:pic>
        <p:nvPicPr>
          <p:cNvPr id="5122" name="Picture 2" descr="COVID-19: Homeless struggle in Ghana lockdown">
            <a:extLst>
              <a:ext uri="{FF2B5EF4-FFF2-40B4-BE49-F238E27FC236}">
                <a16:creationId xmlns:a16="http://schemas.microsoft.com/office/drawing/2014/main" id="{C42472EE-0243-4104-87E7-1D0989AC3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905" y="2926936"/>
            <a:ext cx="5870712" cy="330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7538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F49186-C349-40BA-989B-D1D73636D080}"/>
              </a:ext>
            </a:extLst>
          </p:cNvPr>
          <p:cNvSpPr>
            <a:spLocks noGrp="1"/>
          </p:cNvSpPr>
          <p:nvPr>
            <p:ph type="title"/>
          </p:nvPr>
        </p:nvSpPr>
        <p:spPr>
          <a:xfrm>
            <a:off x="677333" y="596480"/>
            <a:ext cx="8596668" cy="1320800"/>
          </a:xfrm>
        </p:spPr>
        <p:txBody>
          <a:bodyPr/>
          <a:lstStyle/>
          <a:p>
            <a:r>
              <a:rPr lang="en-US" dirty="0"/>
              <a:t>Methodology</a:t>
            </a:r>
          </a:p>
        </p:txBody>
      </p:sp>
      <p:pic>
        <p:nvPicPr>
          <p:cNvPr id="7" name="Picture 6" descr="A picture containing map&#10;&#10;Description automatically generated">
            <a:extLst>
              <a:ext uri="{FF2B5EF4-FFF2-40B4-BE49-F238E27FC236}">
                <a16:creationId xmlns:a16="http://schemas.microsoft.com/office/drawing/2014/main" id="{7CA66F48-4BEC-4936-ACF2-5ED76BB2A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415724"/>
            <a:ext cx="7450727" cy="5103576"/>
          </a:xfrm>
          <a:prstGeom prst="rect">
            <a:avLst/>
          </a:prstGeom>
        </p:spPr>
      </p:pic>
    </p:spTree>
    <p:extLst>
      <p:ext uri="{BB962C8B-B14F-4D97-AF65-F5344CB8AC3E}">
        <p14:creationId xmlns:p14="http://schemas.microsoft.com/office/powerpoint/2010/main" val="3990173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F49186-C349-40BA-989B-D1D73636D080}"/>
              </a:ext>
            </a:extLst>
          </p:cNvPr>
          <p:cNvSpPr>
            <a:spLocks noGrp="1"/>
          </p:cNvSpPr>
          <p:nvPr>
            <p:ph type="title"/>
          </p:nvPr>
        </p:nvSpPr>
        <p:spPr>
          <a:xfrm>
            <a:off x="677333" y="596480"/>
            <a:ext cx="8596668" cy="1320800"/>
          </a:xfrm>
        </p:spPr>
        <p:txBody>
          <a:bodyPr/>
          <a:lstStyle/>
          <a:p>
            <a:r>
              <a:rPr lang="en-US" dirty="0"/>
              <a:t>Methodology</a:t>
            </a:r>
          </a:p>
        </p:txBody>
      </p:sp>
      <p:pic>
        <p:nvPicPr>
          <p:cNvPr id="2" name="Picture 1">
            <a:extLst>
              <a:ext uri="{FF2B5EF4-FFF2-40B4-BE49-F238E27FC236}">
                <a16:creationId xmlns:a16="http://schemas.microsoft.com/office/drawing/2014/main" id="{E449B77B-0DFB-49F7-95E8-3470DA2EBF52}"/>
              </a:ext>
            </a:extLst>
          </p:cNvPr>
          <p:cNvPicPr>
            <a:picLocks noChangeAspect="1"/>
          </p:cNvPicPr>
          <p:nvPr/>
        </p:nvPicPr>
        <p:blipFill>
          <a:blip r:embed="rId3"/>
          <a:stretch>
            <a:fillRect/>
          </a:stretch>
        </p:blipFill>
        <p:spPr>
          <a:xfrm>
            <a:off x="1300624" y="1504950"/>
            <a:ext cx="9000664" cy="4118084"/>
          </a:xfrm>
          <a:prstGeom prst="rect">
            <a:avLst/>
          </a:prstGeom>
        </p:spPr>
      </p:pic>
    </p:spTree>
    <p:extLst>
      <p:ext uri="{BB962C8B-B14F-4D97-AF65-F5344CB8AC3E}">
        <p14:creationId xmlns:p14="http://schemas.microsoft.com/office/powerpoint/2010/main" val="1064979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F49186-C349-40BA-989B-D1D73636D080}"/>
              </a:ext>
            </a:extLst>
          </p:cNvPr>
          <p:cNvSpPr>
            <a:spLocks noGrp="1"/>
          </p:cNvSpPr>
          <p:nvPr>
            <p:ph type="title"/>
          </p:nvPr>
        </p:nvSpPr>
        <p:spPr>
          <a:xfrm>
            <a:off x="677333" y="596480"/>
            <a:ext cx="8596668" cy="1320800"/>
          </a:xfrm>
        </p:spPr>
        <p:txBody>
          <a:bodyPr/>
          <a:lstStyle/>
          <a:p>
            <a:r>
              <a:rPr lang="en-US" dirty="0"/>
              <a:t>Methodology</a:t>
            </a:r>
          </a:p>
        </p:txBody>
      </p:sp>
      <p:pic>
        <p:nvPicPr>
          <p:cNvPr id="7" name="Picture 6" descr="A picture containing map&#10;&#10;Description automatically generated">
            <a:extLst>
              <a:ext uri="{FF2B5EF4-FFF2-40B4-BE49-F238E27FC236}">
                <a16:creationId xmlns:a16="http://schemas.microsoft.com/office/drawing/2014/main" id="{7CA66F48-4BEC-4936-ACF2-5ED76BB2A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415724"/>
            <a:ext cx="7450727" cy="5103576"/>
          </a:xfrm>
          <a:prstGeom prst="rect">
            <a:avLst/>
          </a:prstGeom>
        </p:spPr>
      </p:pic>
    </p:spTree>
    <p:extLst>
      <p:ext uri="{BB962C8B-B14F-4D97-AF65-F5344CB8AC3E}">
        <p14:creationId xmlns:p14="http://schemas.microsoft.com/office/powerpoint/2010/main" val="447284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3707-6A4E-495F-AEEB-C41002ADABA6}"/>
              </a:ext>
            </a:extLst>
          </p:cNvPr>
          <p:cNvSpPr>
            <a:spLocks noGrp="1"/>
          </p:cNvSpPr>
          <p:nvPr>
            <p:ph type="title"/>
          </p:nvPr>
        </p:nvSpPr>
        <p:spPr/>
        <p:txBody>
          <a:bodyPr/>
          <a:lstStyle/>
          <a:p>
            <a:r>
              <a:rPr lang="en-US" dirty="0"/>
              <a:t>Short keyword queries</a:t>
            </a:r>
          </a:p>
        </p:txBody>
      </p:sp>
      <p:sp>
        <p:nvSpPr>
          <p:cNvPr id="3" name="Content Placeholder 2">
            <a:extLst>
              <a:ext uri="{FF2B5EF4-FFF2-40B4-BE49-F238E27FC236}">
                <a16:creationId xmlns:a16="http://schemas.microsoft.com/office/drawing/2014/main" id="{999399C3-AD31-43C8-BE0E-3474FDA910F8}"/>
              </a:ext>
            </a:extLst>
          </p:cNvPr>
          <p:cNvSpPr>
            <a:spLocks noGrp="1"/>
          </p:cNvSpPr>
          <p:nvPr>
            <p:ph idx="1"/>
          </p:nvPr>
        </p:nvSpPr>
        <p:spPr>
          <a:xfrm>
            <a:off x="677334" y="1270000"/>
            <a:ext cx="8596668" cy="3880773"/>
          </a:xfrm>
        </p:spPr>
        <p:txBody>
          <a:bodyPr/>
          <a:lstStyle/>
          <a:p>
            <a:endParaRPr lang="en-US" dirty="0"/>
          </a:p>
          <a:p>
            <a:r>
              <a:rPr lang="en-US" dirty="0">
                <a:solidFill>
                  <a:schemeClr val="tx1"/>
                </a:solidFill>
              </a:rPr>
              <a:t>We created short keyword queries by taking one keyword from each list.</a:t>
            </a:r>
          </a:p>
          <a:p>
            <a:r>
              <a:rPr lang="en-US" dirty="0">
                <a:solidFill>
                  <a:schemeClr val="tx1"/>
                </a:solidFill>
              </a:rPr>
              <a:t>For example, </a:t>
            </a:r>
          </a:p>
          <a:p>
            <a:pPr lvl="1"/>
            <a:r>
              <a:rPr lang="en-US" dirty="0">
                <a:solidFill>
                  <a:schemeClr val="tx1"/>
                </a:solidFill>
              </a:rPr>
              <a:t>immunology journal or family medicine England.</a:t>
            </a:r>
          </a:p>
        </p:txBody>
      </p:sp>
    </p:spTree>
    <p:extLst>
      <p:ext uri="{BB962C8B-B14F-4D97-AF65-F5344CB8AC3E}">
        <p14:creationId xmlns:p14="http://schemas.microsoft.com/office/powerpoint/2010/main" val="14795535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F49186-C349-40BA-989B-D1D73636D080}"/>
              </a:ext>
            </a:extLst>
          </p:cNvPr>
          <p:cNvSpPr>
            <a:spLocks noGrp="1"/>
          </p:cNvSpPr>
          <p:nvPr>
            <p:ph type="title"/>
          </p:nvPr>
        </p:nvSpPr>
        <p:spPr>
          <a:xfrm>
            <a:off x="677333" y="596480"/>
            <a:ext cx="8596668" cy="1320800"/>
          </a:xfrm>
        </p:spPr>
        <p:txBody>
          <a:bodyPr/>
          <a:lstStyle/>
          <a:p>
            <a:r>
              <a:rPr lang="en-US" dirty="0"/>
              <a:t>Methodology</a:t>
            </a:r>
          </a:p>
        </p:txBody>
      </p:sp>
      <p:pic>
        <p:nvPicPr>
          <p:cNvPr id="7" name="Picture 6" descr="A picture containing map&#10;&#10;Description automatically generated">
            <a:extLst>
              <a:ext uri="{FF2B5EF4-FFF2-40B4-BE49-F238E27FC236}">
                <a16:creationId xmlns:a16="http://schemas.microsoft.com/office/drawing/2014/main" id="{7CA66F48-4BEC-4936-ACF2-5ED76BB2A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415724"/>
            <a:ext cx="7450727" cy="5103576"/>
          </a:xfrm>
          <a:prstGeom prst="rect">
            <a:avLst/>
          </a:prstGeom>
        </p:spPr>
      </p:pic>
    </p:spTree>
    <p:extLst>
      <p:ext uri="{BB962C8B-B14F-4D97-AF65-F5344CB8AC3E}">
        <p14:creationId xmlns:p14="http://schemas.microsoft.com/office/powerpoint/2010/main" val="2976482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TotalTime>
  <Words>9254</Words>
  <Application>Microsoft Office PowerPoint</Application>
  <PresentationFormat>Widescreen</PresentationFormat>
  <Paragraphs>1484</Paragraphs>
  <Slides>132</Slides>
  <Notes>112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132</vt:i4>
      </vt:variant>
    </vt:vector>
  </HeadingPairs>
  <TitlesOfParts>
    <vt:vector size="144" baseType="lpstr">
      <vt:lpstr>Arial</vt:lpstr>
      <vt:lpstr>Assistant</vt:lpstr>
      <vt:lpstr>Broadway</vt:lpstr>
      <vt:lpstr>Calibri</vt:lpstr>
      <vt:lpstr>Calibri Light</vt:lpstr>
      <vt:lpstr>Cambria Math</vt:lpstr>
      <vt:lpstr>Century Schoolbook</vt:lpstr>
      <vt:lpstr>Times New Roman</vt:lpstr>
      <vt:lpstr>Trebuchet MS</vt:lpstr>
      <vt:lpstr>Wingdings 3</vt:lpstr>
      <vt:lpstr>Office Theme</vt:lpstr>
      <vt:lpstr>Facet</vt:lpstr>
      <vt:lpstr>AI Tasks</vt:lpstr>
      <vt:lpstr>What is data science?</vt:lpstr>
      <vt:lpstr>What is the goal of data science?</vt:lpstr>
      <vt:lpstr>What is the goal of data science?</vt:lpstr>
      <vt:lpstr>AI imitates human capabilities</vt:lpstr>
      <vt:lpstr>AI imitates human capabilities</vt:lpstr>
      <vt:lpstr>Computer Vision</vt:lpstr>
      <vt:lpstr>Object Detection</vt:lpstr>
      <vt:lpstr>Image Classification</vt:lpstr>
      <vt:lpstr>Vertical Filters Example</vt:lpstr>
      <vt:lpstr>PowerPoint Presentation</vt:lpstr>
      <vt:lpstr>Vertical edge detection</vt:lpstr>
      <vt:lpstr>Vertical edge detection examples</vt:lpstr>
      <vt:lpstr>Vertical and Horizontal Edge Detection</vt:lpstr>
      <vt:lpstr>Image Classification Vs. Localization &amp; Detection</vt:lpstr>
      <vt:lpstr>Image Localization &amp; Detection</vt:lpstr>
      <vt:lpstr>Attention Models in Images</vt:lpstr>
      <vt:lpstr>Attention Models in Images</vt:lpstr>
      <vt:lpstr>Attention Models in Images</vt:lpstr>
      <vt:lpstr>Visual Relationship Detection</vt:lpstr>
      <vt:lpstr>Visual Relationship Detection</vt:lpstr>
      <vt:lpstr>Image Captioning</vt:lpstr>
      <vt:lpstr>Image Reconstruction</vt:lpstr>
      <vt:lpstr>Face Recognition</vt:lpstr>
      <vt:lpstr>Instance Segmentation</vt:lpstr>
      <vt:lpstr>Instance Segmentation</vt:lpstr>
      <vt:lpstr>Semantic Segmentation</vt:lpstr>
      <vt:lpstr>Confusion between different tasks</vt:lpstr>
      <vt:lpstr>AI imitates human capabilities</vt:lpstr>
      <vt:lpstr>Speech Recognition</vt:lpstr>
      <vt:lpstr>What is the difference between speech and voice recognition?</vt:lpstr>
      <vt:lpstr>AI imitates human capabilities</vt:lpstr>
      <vt:lpstr>Reasoning Under Uncertainty</vt:lpstr>
      <vt:lpstr>AI imitates human capabilities</vt:lpstr>
      <vt:lpstr>Planning</vt:lpstr>
      <vt:lpstr>Planning</vt:lpstr>
      <vt:lpstr>Planning</vt:lpstr>
      <vt:lpstr>Planning</vt:lpstr>
      <vt:lpstr>Pathfinding</vt:lpstr>
      <vt:lpstr>AI imitates human capabilities</vt:lpstr>
      <vt:lpstr>Natural language processing</vt:lpstr>
      <vt:lpstr>Natural language processing</vt:lpstr>
      <vt:lpstr>Key application areas of NLP</vt:lpstr>
      <vt:lpstr>Key application areas of NLP</vt:lpstr>
      <vt:lpstr>Searching</vt:lpstr>
      <vt:lpstr>Searching</vt:lpstr>
      <vt:lpstr>Searching for people by their names</vt:lpstr>
      <vt:lpstr>Searching for people by their names</vt:lpstr>
      <vt:lpstr>Searching for people by their names</vt:lpstr>
      <vt:lpstr>Searching for people by their names</vt:lpstr>
      <vt:lpstr>Searching for people by their names</vt:lpstr>
      <vt:lpstr>Phonetic Encoding Algorithms</vt:lpstr>
      <vt:lpstr>Searching for people by their names(solution1)</vt:lpstr>
      <vt:lpstr>Suggesting Related Names Based on a Name-Based Graph</vt:lpstr>
      <vt:lpstr>Constructing Digitized Family Trees</vt:lpstr>
      <vt:lpstr>Searching for people by their names(solution1)</vt:lpstr>
      <vt:lpstr>Name Suggestion</vt:lpstr>
      <vt:lpstr>Searching for people by their names(solution2)</vt:lpstr>
      <vt:lpstr>Searching for people by their names(solution2)</vt:lpstr>
      <vt:lpstr>Searching for people by their names(solutions)</vt:lpstr>
      <vt:lpstr>Key application areas of NLP</vt:lpstr>
      <vt:lpstr>Machine Translation</vt:lpstr>
      <vt:lpstr>Machine Translation</vt:lpstr>
      <vt:lpstr>Key application areas of NLP</vt:lpstr>
      <vt:lpstr>Text Summarization</vt:lpstr>
      <vt:lpstr>Key application areas of NLP</vt:lpstr>
      <vt:lpstr>Named-Entity Recognition</vt:lpstr>
      <vt:lpstr>Named-Entity Recognition (Demonstration)</vt:lpstr>
      <vt:lpstr>Key application areas of NLP</vt:lpstr>
      <vt:lpstr>Parts-of-Speech (POS) tagging</vt:lpstr>
      <vt:lpstr>Key application areas of NLP</vt:lpstr>
      <vt:lpstr>Information Retrieval</vt:lpstr>
      <vt:lpstr>Fake News Data Collection and Classification:</vt:lpstr>
      <vt:lpstr>INTRODUCTION</vt:lpstr>
      <vt:lpstr>INTRODUCTION</vt:lpstr>
      <vt:lpstr>METHOD</vt:lpstr>
      <vt:lpstr>METHOD</vt:lpstr>
      <vt:lpstr>MEAN RELEVANCE ERROR (MRE)</vt:lpstr>
      <vt:lpstr>MEAN RELEVANCE ERROR (MRE)</vt:lpstr>
      <vt:lpstr>Key application areas of NLP</vt:lpstr>
      <vt:lpstr>Information Grouping</vt:lpstr>
      <vt:lpstr>Key application areas of NLP</vt:lpstr>
      <vt:lpstr>Sentiment Analysis</vt:lpstr>
      <vt:lpstr>Sentiment Analysis</vt:lpstr>
      <vt:lpstr>Key application areas of NLP</vt:lpstr>
      <vt:lpstr>What is the difference between sentiment analysis and emotion detection?</vt:lpstr>
      <vt:lpstr>Question Answering</vt:lpstr>
      <vt:lpstr>Topic Detection</vt:lpstr>
      <vt:lpstr>Topic Detection (Demonstration) </vt:lpstr>
      <vt:lpstr>State of Mind of Healthcare Professionals in Social Media during COVID-19</vt:lpstr>
      <vt:lpstr>Introduction</vt:lpstr>
      <vt:lpstr>Problems</vt:lpstr>
      <vt:lpstr>Related Work</vt:lpstr>
      <vt:lpstr>Goal</vt:lpstr>
      <vt:lpstr>Methodology</vt:lpstr>
      <vt:lpstr>Methodology</vt:lpstr>
      <vt:lpstr>Methodology</vt:lpstr>
      <vt:lpstr>Short keyword queries</vt:lpstr>
      <vt:lpstr>Methodology</vt:lpstr>
      <vt:lpstr>HCP points of interest in Twitter</vt:lpstr>
      <vt:lpstr>Methodology</vt:lpstr>
      <vt:lpstr>HCP related Twitter Accounts</vt:lpstr>
      <vt:lpstr>Methodology</vt:lpstr>
      <vt:lpstr>Training machine learning classifiers using active learning</vt:lpstr>
      <vt:lpstr>Training machine learning classifiers</vt:lpstr>
      <vt:lpstr>Classifiers’ Performance</vt:lpstr>
      <vt:lpstr>Methodology</vt:lpstr>
      <vt:lpstr>Topic Analysis</vt:lpstr>
      <vt:lpstr>Emotion Detection</vt:lpstr>
      <vt:lpstr>Comparison to 2019</vt:lpstr>
      <vt:lpstr>Emotions over time</vt:lpstr>
      <vt:lpstr>Conclusion</vt:lpstr>
      <vt:lpstr>Conclusion</vt:lpstr>
      <vt:lpstr>PowerPoint Presentation</vt:lpstr>
      <vt:lpstr>Topic Detection (Demonstration) </vt:lpstr>
      <vt:lpstr>Topic Detection (Demonstration) </vt:lpstr>
      <vt:lpstr>AI imitates human capabilities</vt:lpstr>
      <vt:lpstr>Autonomous systems</vt:lpstr>
      <vt:lpstr>Reinforcement Learning</vt:lpstr>
      <vt:lpstr>Reinforcement Learning</vt:lpstr>
      <vt:lpstr>AI imitates human capabilities</vt:lpstr>
      <vt:lpstr>Search &amp; Optimization</vt:lpstr>
      <vt:lpstr>Search &amp; Optimization</vt:lpstr>
      <vt:lpstr>Anecdote </vt:lpstr>
      <vt:lpstr>Anecdote </vt:lpstr>
      <vt:lpstr>Anecdote </vt:lpstr>
      <vt:lpstr>Anecdote </vt:lpstr>
      <vt:lpstr>Anecdote </vt:lpstr>
      <vt:lpstr>Anecdote </vt:lpstr>
      <vt:lpstr>Anecdote </vt:lpstr>
      <vt:lpstr>Anecdote </vt:lpstr>
      <vt:lpstr>Anecdote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15</cp:revision>
  <dcterms:created xsi:type="dcterms:W3CDTF">2021-08-28T06:43:51Z</dcterms:created>
  <dcterms:modified xsi:type="dcterms:W3CDTF">2021-10-24T15:05:40Z</dcterms:modified>
</cp:coreProperties>
</file>